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7" r:id="rId3"/>
    <p:sldId id="259" r:id="rId4"/>
    <p:sldId id="264" r:id="rId5"/>
    <p:sldId id="266" r:id="rId6"/>
    <p:sldId id="258" r:id="rId7"/>
    <p:sldId id="260" r:id="rId8"/>
    <p:sldId id="269" r:id="rId9"/>
    <p:sldId id="262" r:id="rId10"/>
    <p:sldId id="263" r:id="rId11"/>
    <p:sldId id="27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C6323-610E-46D8-8FAA-556A521EE823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4DB37D-F10B-4A65-BD26-76E62EAB7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751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0888" indent="-2889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5700" indent="-2301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9250" indent="-2301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81213" indent="-2301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8413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5613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2813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0013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75C3D9A-67FF-444E-9E3B-A783D8938DF9}" type="slidenum">
              <a:rPr lang="en-US" altLang="en-US" smtClean="0"/>
              <a:pPr/>
              <a:t>5</a:t>
            </a:fld>
            <a:endParaRPr lang="en-US" altLang="en-US" smtClean="0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We’ll take a closer look at each of these causes of cultural exchange</a:t>
            </a:r>
          </a:p>
        </p:txBody>
      </p:sp>
    </p:spTree>
    <p:extLst>
      <p:ext uri="{BB962C8B-B14F-4D97-AF65-F5344CB8AC3E}">
        <p14:creationId xmlns:p14="http://schemas.microsoft.com/office/powerpoint/2010/main" val="2755777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C800AB6-876A-40FC-B3E7-044F5303588C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583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39302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92E842D-9603-4CBF-8BC3-719CE03DF017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604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98017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0888" indent="-2889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5700" indent="-2301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9250" indent="-2301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81213" indent="-2301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8413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5613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2813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0013" indent="-2301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CC5770F-AA96-4450-9C6B-D3893FCAAD81}" type="slidenum">
              <a:rPr lang="en-US" altLang="en-US" smtClean="0"/>
              <a:pPr/>
              <a:t>11</a:t>
            </a:fld>
            <a:endParaRPr lang="en-US" altLang="en-US" smtClean="0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46900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40A-5E2A-4DCB-8D9F-A919F08709ED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AEE23-5651-4E16-BBA2-4FF7A5ECE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39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40A-5E2A-4DCB-8D9F-A919F08709ED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AEE23-5651-4E16-BBA2-4FF7A5ECE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428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40A-5E2A-4DCB-8D9F-A919F08709ED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AEE23-5651-4E16-BBA2-4FF7A5ECE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70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40A-5E2A-4DCB-8D9F-A919F08709ED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AEE23-5651-4E16-BBA2-4FF7A5ECE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343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40A-5E2A-4DCB-8D9F-A919F08709ED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AEE23-5651-4E16-BBA2-4FF7A5ECE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300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40A-5E2A-4DCB-8D9F-A919F08709ED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AEE23-5651-4E16-BBA2-4FF7A5ECE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622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40A-5E2A-4DCB-8D9F-A919F08709ED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AEE23-5651-4E16-BBA2-4FF7A5ECE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40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40A-5E2A-4DCB-8D9F-A919F08709ED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AEE23-5651-4E16-BBA2-4FF7A5ECE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26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40A-5E2A-4DCB-8D9F-A919F08709ED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AEE23-5651-4E16-BBA2-4FF7A5ECE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833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40A-5E2A-4DCB-8D9F-A919F08709ED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AEE23-5651-4E16-BBA2-4FF7A5ECE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349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40A-5E2A-4DCB-8D9F-A919F08709ED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AEE23-5651-4E16-BBA2-4FF7A5ECE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514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6040A-5E2A-4DCB-8D9F-A919F08709ED}" type="datetimeFigureOut">
              <a:rPr lang="en-US" smtClean="0"/>
              <a:t>9/28/2015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AEE23-5651-4E16-BBA2-4FF7A5ECE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362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wm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wmf"/><Relationship Id="rId5" Type="http://schemas.openxmlformats.org/officeDocument/2006/relationships/image" Target="../media/image7.png"/><Relationship Id="rId4" Type="http://schemas.openxmlformats.org/officeDocument/2006/relationships/image" Target="../media/image6.wmf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http://www.cals.wisc.edu/sciencereport/02SR-gallery/Building%20on%20the%20Basics/images/08-Sugar%20cane.jpg" TargetMode="External"/><Relationship Id="rId13" Type="http://schemas.openxmlformats.org/officeDocument/2006/relationships/image" Target="../media/image16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9.jpeg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jpeg"/><Relationship Id="rId11" Type="http://schemas.openxmlformats.org/officeDocument/2006/relationships/image" Target="../media/image15.png"/><Relationship Id="rId5" Type="http://schemas.openxmlformats.org/officeDocument/2006/relationships/hyperlink" Target="http://www.natureschoiceonline.com/sugar.jpg" TargetMode="External"/><Relationship Id="rId15" Type="http://schemas.openxmlformats.org/officeDocument/2006/relationships/image" Target="../media/image17.png"/><Relationship Id="rId10" Type="http://schemas.openxmlformats.org/officeDocument/2006/relationships/oleObject" Target="../embeddings/oleObject2.bin"/><Relationship Id="rId4" Type="http://schemas.openxmlformats.org/officeDocument/2006/relationships/hyperlink" Target="http://images.google.com/imgres?imgurl=www.cals.wisc.edu/sciencereport/02SR-gallery/Building%2520on%2520the%2520Basics/images/08-Sugar%2520cane.jpg&amp;imgrefurl=http://www.cals.wisc.edu/sciencereport/02SRstories/Basics5-Nfix.html&amp;h=350&amp;w=230&amp;prev=%20" TargetMode="External"/><Relationship Id="rId9" Type="http://schemas.openxmlformats.org/officeDocument/2006/relationships/image" Target="../media/image20.jpeg"/><Relationship Id="rId1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220842"/>
            <a:ext cx="9144000" cy="1826899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latin typeface="Rockwell" panose="02060603020205020403" pitchFamily="18" charset="0"/>
              </a:rPr>
              <a:t>Trade during Era 1</a:t>
            </a:r>
            <a:endParaRPr lang="en-US" sz="7200" b="1" dirty="0">
              <a:latin typeface="Rockwell" panose="02060603020205020403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19447" y="4722500"/>
            <a:ext cx="9144000" cy="1655762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3200" dirty="0" smtClean="0">
                <a:latin typeface="Rockwell" panose="02060603020205020403" pitchFamily="18" charset="0"/>
              </a:rPr>
              <a:t>World History</a:t>
            </a:r>
          </a:p>
          <a:p>
            <a:pPr algn="l"/>
            <a:r>
              <a:rPr lang="en-US" sz="3200" dirty="0" smtClean="0">
                <a:latin typeface="Rockwell" panose="02060603020205020403" pitchFamily="18" charset="0"/>
              </a:rPr>
              <a:t>Notes 1.4</a:t>
            </a:r>
          </a:p>
          <a:p>
            <a:pPr algn="l"/>
            <a:r>
              <a:rPr lang="en-US" sz="3200" dirty="0" smtClean="0">
                <a:latin typeface="Rockwell" panose="02060603020205020403" pitchFamily="18" charset="0"/>
              </a:rPr>
              <a:t>Date: __________</a:t>
            </a:r>
            <a:endParaRPr lang="en-US" sz="3200" dirty="0">
              <a:latin typeface="Rockwell" panose="02060603020205020403" pitchFamily="18" charset="0"/>
            </a:endParaRPr>
          </a:p>
        </p:txBody>
      </p:sp>
      <p:pic>
        <p:nvPicPr>
          <p:cNvPr id="7170" name="Picture 2" descr="http://acxclub.com/wp-content/uploads/2014/04/acx-tra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0" y="2417450"/>
            <a:ext cx="510540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45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69A6AD2-0683-4D11-AC50-3A72B78CADAD}" type="slidenum">
              <a:rPr lang="en-US" altLang="en-US">
                <a:solidFill>
                  <a:srgbClr val="CCCC9A"/>
                </a:solidFill>
              </a:rPr>
              <a:pPr/>
              <a:t>10</a:t>
            </a:fld>
            <a:endParaRPr lang="en-US" altLang="en-US">
              <a:solidFill>
                <a:srgbClr val="CCCC9A"/>
              </a:solidFill>
            </a:endParaRPr>
          </a:p>
        </p:txBody>
      </p:sp>
      <p:sp>
        <p:nvSpPr>
          <p:cNvPr id="166914" name="Rectangle 2"/>
          <p:cNvSpPr>
            <a:spLocks noChangeArrowheads="1"/>
          </p:cNvSpPr>
          <p:nvPr/>
        </p:nvSpPr>
        <p:spPr bwMode="auto">
          <a:xfrm>
            <a:off x="114299" y="304800"/>
            <a:ext cx="5968449" cy="605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altLang="en-US" sz="3000" b="1" dirty="0">
                <a:solidFill>
                  <a:srgbClr val="CD7C11"/>
                </a:solidFill>
                <a:latin typeface="Verdana" panose="020B0604030504040204" pitchFamily="34" charset="0"/>
              </a:rPr>
              <a:t>The pace of innovation increased.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altLang="en-US" sz="3000" b="1" dirty="0">
                <a:solidFill>
                  <a:srgbClr val="CD7C11"/>
                </a:solidFill>
                <a:latin typeface="Verdana" panose="020B0604030504040204" pitchFamily="34" charset="0"/>
              </a:rPr>
              <a:t>Knowledge accumulated more quickly.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altLang="en-US" sz="3000" b="1" dirty="0">
                <a:solidFill>
                  <a:srgbClr val="CD7C11"/>
                </a:solidFill>
                <a:latin typeface="Verdana" panose="020B0604030504040204" pitchFamily="34" charset="0"/>
              </a:rPr>
              <a:t>Manufacturing and farming productivity increased.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altLang="en-US" sz="3000" b="1" dirty="0">
                <a:solidFill>
                  <a:srgbClr val="CD7C11"/>
                </a:solidFill>
                <a:latin typeface="Verdana" panose="020B0604030504040204" pitchFamily="34" charset="0"/>
              </a:rPr>
              <a:t>People’s diets and health improved.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altLang="en-US" sz="3000" b="1" dirty="0">
                <a:solidFill>
                  <a:srgbClr val="CD7C11"/>
                </a:solidFill>
                <a:latin typeface="Verdana" panose="020B0604030504040204" pitchFamily="34" charset="0"/>
              </a:rPr>
              <a:t>Sea travel and transport webs became thicker.</a:t>
            </a:r>
          </a:p>
        </p:txBody>
      </p:sp>
      <p:sp>
        <p:nvSpPr>
          <p:cNvPr id="166915" name="AutoShape 3"/>
          <p:cNvSpPr>
            <a:spLocks noChangeArrowheads="1"/>
          </p:cNvSpPr>
          <p:nvPr/>
        </p:nvSpPr>
        <p:spPr bwMode="auto">
          <a:xfrm>
            <a:off x="6751983" y="-86211"/>
            <a:ext cx="5181600" cy="3592175"/>
          </a:xfrm>
          <a:prstGeom prst="wedgeEllipseCallout">
            <a:avLst>
              <a:gd name="adj1" fmla="val 16143"/>
              <a:gd name="adj2" fmla="val 96758"/>
            </a:avLst>
          </a:prstGeom>
          <a:solidFill>
            <a:schemeClr val="bg1"/>
          </a:solidFill>
          <a:ln w="12700">
            <a:solidFill>
              <a:srgbClr val="0A56A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3200" dirty="0">
                <a:solidFill>
                  <a:srgbClr val="0A56A4"/>
                </a:solidFill>
              </a:rPr>
              <a:t>How did transfers of technology and products change people’s lives in </a:t>
            </a:r>
            <a:r>
              <a:rPr lang="en-US" altLang="en-US" sz="3200" dirty="0" err="1">
                <a:solidFill>
                  <a:srgbClr val="0A56A4"/>
                </a:solidFill>
              </a:rPr>
              <a:t>Afroeurasia</a:t>
            </a:r>
            <a:r>
              <a:rPr lang="en-US" altLang="en-US" sz="3200" dirty="0">
                <a:solidFill>
                  <a:srgbClr val="0A56A4"/>
                </a:solidFill>
              </a:rPr>
              <a:t>?</a:t>
            </a:r>
          </a:p>
        </p:txBody>
      </p:sp>
      <p:sp>
        <p:nvSpPr>
          <p:cNvPr id="59397" name="Rectangle 4"/>
          <p:cNvSpPr>
            <a:spLocks noChangeArrowheads="1"/>
          </p:cNvSpPr>
          <p:nvPr/>
        </p:nvSpPr>
        <p:spPr bwMode="auto">
          <a:xfrm>
            <a:off x="4038600" y="838200"/>
            <a:ext cx="6096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 sz="3600">
              <a:solidFill>
                <a:schemeClr val="tx2"/>
              </a:solidFill>
            </a:endParaRPr>
          </a:p>
        </p:txBody>
      </p:sp>
      <p:pic>
        <p:nvPicPr>
          <p:cNvPr id="166918" name="Picture 6" descr="mundo-fro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3234" y="4718050"/>
            <a:ext cx="1828800" cy="182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1123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6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6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6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6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69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86FF8B-85C4-4D28-ACE8-4ED37046651C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pic>
        <p:nvPicPr>
          <p:cNvPr id="19459" name="Picture 84" descr="slide0042_image0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8229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075" name="Text Box 83"/>
          <p:cNvSpPr txBox="1">
            <a:spLocks noChangeArrowheads="1"/>
          </p:cNvSpPr>
          <p:nvPr/>
        </p:nvSpPr>
        <p:spPr bwMode="auto">
          <a:xfrm>
            <a:off x="1905000" y="5257800"/>
            <a:ext cx="82296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During Era One, many connections were established among regions. These formed </a:t>
            </a:r>
            <a:r>
              <a:rPr lang="en-US" altLang="en-US" sz="2800" b="1" i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interregional</a:t>
            </a:r>
            <a:r>
              <a:rPr lang="en-US" altLang="en-US" sz="2800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 patterns of unity.</a:t>
            </a:r>
          </a:p>
        </p:txBody>
      </p:sp>
      <p:sp>
        <p:nvSpPr>
          <p:cNvPr id="19461" name="AutoShape 49"/>
          <p:cNvSpPr>
            <a:spLocks noChangeArrowheads="1"/>
          </p:cNvSpPr>
          <p:nvPr/>
        </p:nvSpPr>
        <p:spPr bwMode="auto">
          <a:xfrm rot="5839146">
            <a:off x="3740150" y="2187575"/>
            <a:ext cx="152400" cy="457200"/>
          </a:xfrm>
          <a:prstGeom prst="curvedLeftArrow">
            <a:avLst>
              <a:gd name="adj1" fmla="val 60000"/>
              <a:gd name="adj2" fmla="val 120000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19462" name="Group 121"/>
          <p:cNvGrpSpPr>
            <a:grpSpLocks/>
          </p:cNvGrpSpPr>
          <p:nvPr/>
        </p:nvGrpSpPr>
        <p:grpSpPr bwMode="auto">
          <a:xfrm>
            <a:off x="1828801" y="1665288"/>
            <a:ext cx="4511675" cy="2830512"/>
            <a:chOff x="192" y="1049"/>
            <a:chExt cx="2842" cy="1783"/>
          </a:xfrm>
        </p:grpSpPr>
        <p:sp>
          <p:nvSpPr>
            <p:cNvPr id="19485" name="AutoShape 39"/>
            <p:cNvSpPr>
              <a:spLocks noChangeArrowheads="1"/>
            </p:cNvSpPr>
            <p:nvPr/>
          </p:nvSpPr>
          <p:spPr bwMode="auto">
            <a:xfrm rot="8782365">
              <a:off x="1010" y="1481"/>
              <a:ext cx="207" cy="589"/>
            </a:xfrm>
            <a:prstGeom prst="curvedLeftArrow">
              <a:avLst>
                <a:gd name="adj1" fmla="val 56908"/>
                <a:gd name="adj2" fmla="val 113816"/>
                <a:gd name="adj3" fmla="val 33333"/>
              </a:avLst>
            </a:prstGeom>
            <a:solidFill>
              <a:srgbClr val="FF505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486" name="AutoShape 40"/>
            <p:cNvSpPr>
              <a:spLocks noChangeArrowheads="1"/>
            </p:cNvSpPr>
            <p:nvPr/>
          </p:nvSpPr>
          <p:spPr bwMode="auto">
            <a:xfrm rot="9272201" flipV="1">
              <a:off x="1574" y="2104"/>
              <a:ext cx="111" cy="728"/>
            </a:xfrm>
            <a:prstGeom prst="curvedLeftArrow">
              <a:avLst>
                <a:gd name="adj1" fmla="val 131171"/>
                <a:gd name="adj2" fmla="val 262342"/>
                <a:gd name="adj3" fmla="val 33333"/>
              </a:avLst>
            </a:prstGeom>
            <a:solidFill>
              <a:srgbClr val="FF505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487" name="AutoShape 43"/>
            <p:cNvSpPr>
              <a:spLocks noChangeArrowheads="1"/>
            </p:cNvSpPr>
            <p:nvPr/>
          </p:nvSpPr>
          <p:spPr bwMode="auto">
            <a:xfrm rot="1684349">
              <a:off x="2857" y="1155"/>
              <a:ext cx="177" cy="405"/>
            </a:xfrm>
            <a:prstGeom prst="curvedLeftArrow">
              <a:avLst>
                <a:gd name="adj1" fmla="val 45763"/>
                <a:gd name="adj2" fmla="val 91525"/>
                <a:gd name="adj3" fmla="val 33333"/>
              </a:avLst>
            </a:prstGeom>
            <a:solidFill>
              <a:srgbClr val="FF505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488" name="AutoShape 52"/>
            <p:cNvSpPr>
              <a:spLocks noChangeArrowheads="1"/>
            </p:cNvSpPr>
            <p:nvPr/>
          </p:nvSpPr>
          <p:spPr bwMode="auto">
            <a:xfrm rot="1684349">
              <a:off x="2738" y="1577"/>
              <a:ext cx="131" cy="405"/>
            </a:xfrm>
            <a:prstGeom prst="curvedLeftArrow">
              <a:avLst>
                <a:gd name="adj1" fmla="val 61832"/>
                <a:gd name="adj2" fmla="val 123664"/>
                <a:gd name="adj3" fmla="val 33333"/>
              </a:avLst>
            </a:prstGeom>
            <a:solidFill>
              <a:srgbClr val="FF505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489" name="AutoShape 41"/>
            <p:cNvSpPr>
              <a:spLocks noChangeArrowheads="1"/>
            </p:cNvSpPr>
            <p:nvPr/>
          </p:nvSpPr>
          <p:spPr bwMode="auto">
            <a:xfrm rot="20151418" flipV="1">
              <a:off x="1200" y="1392"/>
              <a:ext cx="241" cy="592"/>
            </a:xfrm>
            <a:prstGeom prst="curvedLeftArrow">
              <a:avLst>
                <a:gd name="adj1" fmla="val 49129"/>
                <a:gd name="adj2" fmla="val 98257"/>
                <a:gd name="adj3" fmla="val 33333"/>
              </a:avLst>
            </a:prstGeom>
            <a:solidFill>
              <a:srgbClr val="FF505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490" name="AutoShape 44"/>
            <p:cNvSpPr>
              <a:spLocks noChangeArrowheads="1"/>
            </p:cNvSpPr>
            <p:nvPr/>
          </p:nvSpPr>
          <p:spPr bwMode="auto">
            <a:xfrm rot="-9485641">
              <a:off x="2659" y="1049"/>
              <a:ext cx="177" cy="405"/>
            </a:xfrm>
            <a:prstGeom prst="curvedLeftArrow">
              <a:avLst>
                <a:gd name="adj1" fmla="val 45763"/>
                <a:gd name="adj2" fmla="val 91525"/>
                <a:gd name="adj3" fmla="val 33333"/>
              </a:avLst>
            </a:prstGeom>
            <a:solidFill>
              <a:srgbClr val="FF505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491" name="AutoShape 50"/>
            <p:cNvSpPr>
              <a:spLocks noChangeArrowheads="1"/>
            </p:cNvSpPr>
            <p:nvPr/>
          </p:nvSpPr>
          <p:spPr bwMode="auto">
            <a:xfrm rot="-5330845">
              <a:off x="1436" y="1152"/>
              <a:ext cx="133" cy="399"/>
            </a:xfrm>
            <a:prstGeom prst="curvedLeftArrow">
              <a:avLst>
                <a:gd name="adj1" fmla="val 60000"/>
                <a:gd name="adj2" fmla="val 120000"/>
                <a:gd name="adj3" fmla="val 33333"/>
              </a:avLst>
            </a:prstGeom>
            <a:solidFill>
              <a:srgbClr val="FF505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492" name="AutoShape 102"/>
            <p:cNvSpPr>
              <a:spLocks noChangeArrowheads="1"/>
            </p:cNvSpPr>
            <p:nvPr/>
          </p:nvSpPr>
          <p:spPr bwMode="auto">
            <a:xfrm rot="5783145" flipV="1">
              <a:off x="648" y="1992"/>
              <a:ext cx="288" cy="1200"/>
            </a:xfrm>
            <a:prstGeom prst="curvedLeftArrow">
              <a:avLst>
                <a:gd name="adj1" fmla="val 83333"/>
                <a:gd name="adj2" fmla="val 166667"/>
                <a:gd name="adj3" fmla="val 33333"/>
              </a:avLst>
            </a:prstGeom>
            <a:solidFill>
              <a:srgbClr val="FF505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493" name="AutoShape 104"/>
            <p:cNvSpPr>
              <a:spLocks noChangeArrowheads="1"/>
            </p:cNvSpPr>
            <p:nvPr/>
          </p:nvSpPr>
          <p:spPr bwMode="auto">
            <a:xfrm rot="9272201" flipH="1">
              <a:off x="1691" y="1978"/>
              <a:ext cx="192" cy="761"/>
            </a:xfrm>
            <a:prstGeom prst="curvedLeftArrow">
              <a:avLst>
                <a:gd name="adj1" fmla="val 79271"/>
                <a:gd name="adj2" fmla="val 158542"/>
                <a:gd name="adj3" fmla="val 33333"/>
              </a:avLst>
            </a:prstGeom>
            <a:solidFill>
              <a:srgbClr val="FF505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9463" name="AutoShape 35"/>
          <p:cNvSpPr>
            <a:spLocks noChangeArrowheads="1"/>
          </p:cNvSpPr>
          <p:nvPr/>
        </p:nvSpPr>
        <p:spPr bwMode="auto">
          <a:xfrm rot="-5813895">
            <a:off x="7527132" y="256382"/>
            <a:ext cx="592138" cy="2670175"/>
          </a:xfrm>
          <a:prstGeom prst="curvedLeftArrow">
            <a:avLst>
              <a:gd name="adj1" fmla="val 90188"/>
              <a:gd name="adj2" fmla="val 180375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64" name="AutoShape 46"/>
          <p:cNvSpPr>
            <a:spLocks noChangeArrowheads="1"/>
          </p:cNvSpPr>
          <p:nvPr/>
        </p:nvSpPr>
        <p:spPr bwMode="auto">
          <a:xfrm rot="-4268839">
            <a:off x="7038976" y="1655764"/>
            <a:ext cx="265113" cy="1487487"/>
          </a:xfrm>
          <a:prstGeom prst="curvedLeftArrow">
            <a:avLst>
              <a:gd name="adj1" fmla="val 112215"/>
              <a:gd name="adj2" fmla="val 224431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65" name="AutoShape 86"/>
          <p:cNvSpPr>
            <a:spLocks noChangeArrowheads="1"/>
          </p:cNvSpPr>
          <p:nvPr/>
        </p:nvSpPr>
        <p:spPr bwMode="auto">
          <a:xfrm rot="14816486" flipV="1">
            <a:off x="6788945" y="2347120"/>
            <a:ext cx="515937" cy="1438275"/>
          </a:xfrm>
          <a:prstGeom prst="curvedLeftArrow">
            <a:avLst>
              <a:gd name="adj1" fmla="val 55754"/>
              <a:gd name="adj2" fmla="val 111508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66" name="AutoShape 87"/>
          <p:cNvSpPr>
            <a:spLocks noChangeArrowheads="1"/>
          </p:cNvSpPr>
          <p:nvPr/>
        </p:nvSpPr>
        <p:spPr bwMode="auto">
          <a:xfrm rot="1579502" flipH="1" flipV="1">
            <a:off x="8156575" y="2198688"/>
            <a:ext cx="522288" cy="1066800"/>
          </a:xfrm>
          <a:prstGeom prst="curvedLeftArrow">
            <a:avLst>
              <a:gd name="adj1" fmla="val 40851"/>
              <a:gd name="adj2" fmla="val 81702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67" name="AutoShape 34"/>
          <p:cNvSpPr>
            <a:spLocks noChangeArrowheads="1"/>
          </p:cNvSpPr>
          <p:nvPr/>
        </p:nvSpPr>
        <p:spPr bwMode="auto">
          <a:xfrm rot="1579502">
            <a:off x="8461375" y="2503488"/>
            <a:ext cx="522288" cy="1066800"/>
          </a:xfrm>
          <a:prstGeom prst="curvedLeftArrow">
            <a:avLst>
              <a:gd name="adj1" fmla="val 40851"/>
              <a:gd name="adj2" fmla="val 81702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68" name="AutoShape 37"/>
          <p:cNvSpPr>
            <a:spLocks noChangeArrowheads="1"/>
          </p:cNvSpPr>
          <p:nvPr/>
        </p:nvSpPr>
        <p:spPr bwMode="auto">
          <a:xfrm rot="5270010">
            <a:off x="7308851" y="762001"/>
            <a:ext cx="576262" cy="2522537"/>
          </a:xfrm>
          <a:prstGeom prst="curvedLeftArrow">
            <a:avLst>
              <a:gd name="adj1" fmla="val 94783"/>
              <a:gd name="adj2" fmla="val 174995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69" name="AutoShape 47"/>
          <p:cNvSpPr>
            <a:spLocks noChangeArrowheads="1"/>
          </p:cNvSpPr>
          <p:nvPr/>
        </p:nvSpPr>
        <p:spPr bwMode="auto">
          <a:xfrm rot="6161169">
            <a:off x="6749257" y="1939132"/>
            <a:ext cx="330200" cy="1436687"/>
          </a:xfrm>
          <a:prstGeom prst="curvedLeftArrow">
            <a:avLst>
              <a:gd name="adj1" fmla="val 87019"/>
              <a:gd name="adj2" fmla="val 174038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70" name="AutoShape 53"/>
          <p:cNvSpPr>
            <a:spLocks noChangeArrowheads="1"/>
          </p:cNvSpPr>
          <p:nvPr/>
        </p:nvSpPr>
        <p:spPr bwMode="auto">
          <a:xfrm rot="-9485641">
            <a:off x="5573713" y="2420939"/>
            <a:ext cx="207962" cy="642937"/>
          </a:xfrm>
          <a:prstGeom prst="curvedLeftArrow">
            <a:avLst>
              <a:gd name="adj1" fmla="val 61832"/>
              <a:gd name="adj2" fmla="val 123664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71" name="AutoShape 88"/>
          <p:cNvSpPr>
            <a:spLocks noChangeArrowheads="1"/>
          </p:cNvSpPr>
          <p:nvPr/>
        </p:nvSpPr>
        <p:spPr bwMode="auto">
          <a:xfrm rot="4016486" flipV="1">
            <a:off x="7101683" y="2645570"/>
            <a:ext cx="515937" cy="1438275"/>
          </a:xfrm>
          <a:prstGeom prst="curvedLeftArrow">
            <a:avLst>
              <a:gd name="adj1" fmla="val 55754"/>
              <a:gd name="adj2" fmla="val 111508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72" name="AutoShape 100"/>
          <p:cNvSpPr>
            <a:spLocks noChangeArrowheads="1"/>
          </p:cNvSpPr>
          <p:nvPr/>
        </p:nvSpPr>
        <p:spPr bwMode="auto">
          <a:xfrm rot="-6845946">
            <a:off x="9422607" y="2304257"/>
            <a:ext cx="450850" cy="1154113"/>
          </a:xfrm>
          <a:prstGeom prst="curvedLeftArrow">
            <a:avLst>
              <a:gd name="adj1" fmla="val 51197"/>
              <a:gd name="adj2" fmla="val 102394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73" name="AutoShape 101"/>
          <p:cNvSpPr>
            <a:spLocks noChangeArrowheads="1"/>
          </p:cNvSpPr>
          <p:nvPr/>
        </p:nvSpPr>
        <p:spPr bwMode="auto">
          <a:xfrm rot="317658">
            <a:off x="9909176" y="2808288"/>
            <a:ext cx="536575" cy="1585912"/>
          </a:xfrm>
          <a:prstGeom prst="curvedLeftArrow">
            <a:avLst>
              <a:gd name="adj1" fmla="val 59112"/>
              <a:gd name="adj2" fmla="val 118225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74" name="AutoShape 110"/>
          <p:cNvSpPr>
            <a:spLocks noChangeArrowheads="1"/>
          </p:cNvSpPr>
          <p:nvPr/>
        </p:nvSpPr>
        <p:spPr bwMode="auto">
          <a:xfrm rot="1684349">
            <a:off x="5867401" y="2514600"/>
            <a:ext cx="207963" cy="642938"/>
          </a:xfrm>
          <a:prstGeom prst="curvedLeftArrow">
            <a:avLst>
              <a:gd name="adj1" fmla="val 61832"/>
              <a:gd name="adj2" fmla="val 123664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75" name="AutoShape 109"/>
          <p:cNvSpPr>
            <a:spLocks noChangeArrowheads="1"/>
          </p:cNvSpPr>
          <p:nvPr/>
        </p:nvSpPr>
        <p:spPr bwMode="auto">
          <a:xfrm rot="1684349">
            <a:off x="6056314" y="1844675"/>
            <a:ext cx="280987" cy="642938"/>
          </a:xfrm>
          <a:prstGeom prst="curvedLeftArrow">
            <a:avLst>
              <a:gd name="adj1" fmla="val 45763"/>
              <a:gd name="adj2" fmla="val 91526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76" name="AutoShape 112"/>
          <p:cNvSpPr>
            <a:spLocks noChangeArrowheads="1"/>
          </p:cNvSpPr>
          <p:nvPr/>
        </p:nvSpPr>
        <p:spPr bwMode="auto">
          <a:xfrm rot="-9485641">
            <a:off x="5741989" y="1676400"/>
            <a:ext cx="280987" cy="642938"/>
          </a:xfrm>
          <a:prstGeom prst="curvedLeftArrow">
            <a:avLst>
              <a:gd name="adj1" fmla="val 45763"/>
              <a:gd name="adj2" fmla="val 91526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77" name="AutoShape 106"/>
          <p:cNvSpPr>
            <a:spLocks noChangeArrowheads="1"/>
          </p:cNvSpPr>
          <p:nvPr/>
        </p:nvSpPr>
        <p:spPr bwMode="auto">
          <a:xfrm rot="5839146">
            <a:off x="3736975" y="2198688"/>
            <a:ext cx="152400" cy="457200"/>
          </a:xfrm>
          <a:prstGeom prst="curvedLeftArrow">
            <a:avLst>
              <a:gd name="adj1" fmla="val 60000"/>
              <a:gd name="adj2" fmla="val 120000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78" name="AutoShape 107"/>
          <p:cNvSpPr>
            <a:spLocks noChangeArrowheads="1"/>
          </p:cNvSpPr>
          <p:nvPr/>
        </p:nvSpPr>
        <p:spPr bwMode="auto">
          <a:xfrm rot="8782365">
            <a:off x="3124201" y="2362200"/>
            <a:ext cx="328613" cy="935038"/>
          </a:xfrm>
          <a:prstGeom prst="curvedLeftArrow">
            <a:avLst>
              <a:gd name="adj1" fmla="val 56908"/>
              <a:gd name="adj2" fmla="val 113816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79" name="AutoShape 108"/>
          <p:cNvSpPr>
            <a:spLocks noChangeArrowheads="1"/>
          </p:cNvSpPr>
          <p:nvPr/>
        </p:nvSpPr>
        <p:spPr bwMode="auto">
          <a:xfrm rot="9272201" flipV="1">
            <a:off x="4019551" y="3351213"/>
            <a:ext cx="176213" cy="1155700"/>
          </a:xfrm>
          <a:prstGeom prst="curvedLeftArrow">
            <a:avLst>
              <a:gd name="adj1" fmla="val 131171"/>
              <a:gd name="adj2" fmla="val 262342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80" name="AutoShape 111"/>
          <p:cNvSpPr>
            <a:spLocks noChangeArrowheads="1"/>
          </p:cNvSpPr>
          <p:nvPr/>
        </p:nvSpPr>
        <p:spPr bwMode="auto">
          <a:xfrm rot="20151418" flipV="1">
            <a:off x="3425825" y="2220913"/>
            <a:ext cx="382588" cy="939800"/>
          </a:xfrm>
          <a:prstGeom prst="curvedLeftArrow">
            <a:avLst>
              <a:gd name="adj1" fmla="val 49129"/>
              <a:gd name="adj2" fmla="val 98257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81" name="AutoShape 113"/>
          <p:cNvSpPr>
            <a:spLocks noChangeArrowheads="1"/>
          </p:cNvSpPr>
          <p:nvPr/>
        </p:nvSpPr>
        <p:spPr bwMode="auto">
          <a:xfrm rot="-5330845">
            <a:off x="3800475" y="1839913"/>
            <a:ext cx="211138" cy="633412"/>
          </a:xfrm>
          <a:prstGeom prst="curvedLeftArrow">
            <a:avLst>
              <a:gd name="adj1" fmla="val 60000"/>
              <a:gd name="adj2" fmla="val 120000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82" name="AutoShape 114"/>
          <p:cNvSpPr>
            <a:spLocks noChangeArrowheads="1"/>
          </p:cNvSpPr>
          <p:nvPr/>
        </p:nvSpPr>
        <p:spPr bwMode="auto">
          <a:xfrm rot="5783145" flipV="1">
            <a:off x="2549525" y="3173413"/>
            <a:ext cx="457200" cy="1905000"/>
          </a:xfrm>
          <a:prstGeom prst="curvedLeftArrow">
            <a:avLst>
              <a:gd name="adj1" fmla="val 83333"/>
              <a:gd name="adj2" fmla="val 166667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83" name="AutoShape 115"/>
          <p:cNvSpPr>
            <a:spLocks noChangeArrowheads="1"/>
          </p:cNvSpPr>
          <p:nvPr/>
        </p:nvSpPr>
        <p:spPr bwMode="auto">
          <a:xfrm rot="9272201" flipH="1">
            <a:off x="4205288" y="3151189"/>
            <a:ext cx="304800" cy="1208087"/>
          </a:xfrm>
          <a:prstGeom prst="curvedLeftArrow">
            <a:avLst>
              <a:gd name="adj1" fmla="val 79271"/>
              <a:gd name="adj2" fmla="val 158542"/>
              <a:gd name="adj3" fmla="val 33333"/>
            </a:avLst>
          </a:prstGeom>
          <a:solidFill>
            <a:srgbClr val="FF505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84" name="Rectangle 122"/>
          <p:cNvSpPr>
            <a:spLocks noChangeArrowheads="1"/>
          </p:cNvSpPr>
          <p:nvPr/>
        </p:nvSpPr>
        <p:spPr bwMode="auto">
          <a:xfrm>
            <a:off x="2057400" y="4800600"/>
            <a:ext cx="8001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900">
                <a:solidFill>
                  <a:schemeClr val="tx1"/>
                </a:solidFill>
              </a:rPr>
              <a:t>Microsoft®Encarta®Reference Library 2002. ©1993-2001 Microsoft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096097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b="1" dirty="0" smtClean="0"/>
              <a:t>What does it mean to </a:t>
            </a:r>
            <a:r>
              <a:rPr lang="en-US" sz="5400" b="1" i="1" dirty="0" smtClean="0"/>
              <a:t>trade</a:t>
            </a:r>
            <a:r>
              <a:rPr lang="en-US" sz="5400" b="1" dirty="0" smtClean="0"/>
              <a:t> something?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4000" dirty="0" smtClean="0"/>
              <a:t>What </a:t>
            </a:r>
            <a:r>
              <a:rPr lang="en-US" sz="4000" b="1" dirty="0" smtClean="0"/>
              <a:t>role</a:t>
            </a:r>
            <a:r>
              <a:rPr lang="en-US" sz="4000" dirty="0" smtClean="0"/>
              <a:t> does </a:t>
            </a:r>
            <a:r>
              <a:rPr lang="en-US" sz="4000" b="1" dirty="0" smtClean="0"/>
              <a:t>trade</a:t>
            </a:r>
            <a:r>
              <a:rPr lang="en-US" sz="4000" dirty="0" smtClean="0"/>
              <a:t> have in our </a:t>
            </a:r>
            <a:r>
              <a:rPr lang="en-US" sz="4000" b="1" dirty="0" smtClean="0"/>
              <a:t>society</a:t>
            </a:r>
            <a:r>
              <a:rPr lang="en-US" sz="4000" dirty="0" smtClean="0"/>
              <a:t>? </a:t>
            </a:r>
            <a:endParaRPr lang="en-US" sz="4000" dirty="0"/>
          </a:p>
        </p:txBody>
      </p:sp>
      <p:pic>
        <p:nvPicPr>
          <p:cNvPr id="15362" name="Picture 2" descr="http://acxclub.com/wp-content/uploads/2014/04/acx-tra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437" y="1934514"/>
            <a:ext cx="6587498" cy="297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8" descr="mund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6027">
            <a:off x="9726770" y="4197075"/>
            <a:ext cx="21717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4902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BCFA0A3-48A7-4061-B43A-F5B5F0EF3AED}" type="slidenum">
              <a:rPr lang="en-US" altLang="en-US">
                <a:solidFill>
                  <a:srgbClr val="CCCC9A"/>
                </a:solidFill>
              </a:rPr>
              <a:pPr/>
              <a:t>3</a:t>
            </a:fld>
            <a:endParaRPr lang="en-US" altLang="en-US">
              <a:solidFill>
                <a:srgbClr val="CCCC9A"/>
              </a:solidFill>
            </a:endParaRPr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230932" y="296214"/>
            <a:ext cx="2732469" cy="498412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en-US" sz="3200" b="1" dirty="0"/>
              <a:t>From </a:t>
            </a:r>
            <a:r>
              <a:rPr lang="en-US" altLang="en-US" sz="3200" b="1" dirty="0" smtClean="0"/>
              <a:t/>
            </a:r>
            <a:br>
              <a:rPr lang="en-US" altLang="en-US" sz="3200" b="1" dirty="0" smtClean="0"/>
            </a:br>
            <a:r>
              <a:rPr lang="en-US" altLang="en-US" sz="3200" b="1" dirty="0" smtClean="0"/>
              <a:t>300-1500 </a:t>
            </a:r>
            <a:r>
              <a:rPr lang="en-US" altLang="en-US" sz="3200" b="1" dirty="0"/>
              <a:t>CE, trade routes extended farther and were used by more travelers.</a:t>
            </a:r>
          </a:p>
        </p:txBody>
      </p: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1828800" y="4953000"/>
            <a:ext cx="838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solidFill>
                  <a:schemeClr val="tx2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52589" name="Picture 13" descr="slide0066_image199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" y="153960"/>
            <a:ext cx="9154732" cy="620239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7" name="Rectangle 14"/>
          <p:cNvSpPr>
            <a:spLocks noChangeArrowheads="1"/>
          </p:cNvSpPr>
          <p:nvPr/>
        </p:nvSpPr>
        <p:spPr bwMode="auto">
          <a:xfrm>
            <a:off x="0" y="6219244"/>
            <a:ext cx="6172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900" dirty="0" err="1">
                <a:latin typeface="Verdana" panose="020B0604030504040204" pitchFamily="34" charset="0"/>
              </a:rPr>
              <a:t>Microsoft®Encarta®Reference</a:t>
            </a:r>
            <a:r>
              <a:rPr lang="en-US" altLang="en-US" sz="900" dirty="0">
                <a:latin typeface="Verdana" panose="020B0604030504040204" pitchFamily="34" charset="0"/>
              </a:rPr>
              <a:t> Library 2002. ©1993-2001 Microsoft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5410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2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2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1828800" y="4953000"/>
            <a:ext cx="838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solidFill>
                  <a:schemeClr val="tx2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title"/>
          </p:nvPr>
        </p:nvSpPr>
        <p:spPr>
          <a:xfrm>
            <a:off x="19940" y="5797548"/>
            <a:ext cx="8695963" cy="98178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en-US" sz="3200" b="1" dirty="0" smtClean="0"/>
              <a:t>Remember this??</a:t>
            </a:r>
            <a:br>
              <a:rPr lang="en-US" altLang="en-US" sz="3200" b="1" dirty="0" smtClean="0"/>
            </a:br>
            <a:r>
              <a:rPr lang="en-US" altLang="en-US" sz="3200" b="1" dirty="0" smtClean="0"/>
              <a:t>The </a:t>
            </a:r>
            <a:r>
              <a:rPr lang="en-US" altLang="en-US" sz="3200" b="1" dirty="0"/>
              <a:t>spread of universal religions from 300-1500 CE</a:t>
            </a:r>
          </a:p>
        </p:txBody>
      </p:sp>
      <p:grpSp>
        <p:nvGrpSpPr>
          <p:cNvPr id="44038" name="Group 11"/>
          <p:cNvGrpSpPr>
            <a:grpSpLocks/>
          </p:cNvGrpSpPr>
          <p:nvPr/>
        </p:nvGrpSpPr>
        <p:grpSpPr bwMode="auto">
          <a:xfrm>
            <a:off x="1637731" y="228600"/>
            <a:ext cx="8801669" cy="5558051"/>
            <a:chOff x="432" y="528"/>
            <a:chExt cx="4896" cy="3434"/>
          </a:xfrm>
        </p:grpSpPr>
        <p:graphicFrame>
          <p:nvGraphicFramePr>
            <p:cNvPr id="44039" name="Object 12"/>
            <p:cNvGraphicFramePr>
              <a:graphicFrameLocks noChangeAspect="1"/>
            </p:cNvGraphicFramePr>
            <p:nvPr/>
          </p:nvGraphicFramePr>
          <p:xfrm>
            <a:off x="432" y="528"/>
            <a:ext cx="4896" cy="34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1" name="Image" r:id="rId3" imgW="5997882" imgH="4206142" progId="Photoshop.Image.4">
                    <p:embed/>
                  </p:oleObj>
                </mc:Choice>
                <mc:Fallback>
                  <p:oleObj name="Image" r:id="rId3" imgW="5997882" imgH="4206142" progId="Photoshop.Image.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" y="528"/>
                          <a:ext cx="4896" cy="343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040" name="AutoShape 13"/>
            <p:cNvSpPr>
              <a:spLocks noChangeArrowheads="1"/>
            </p:cNvSpPr>
            <p:nvPr/>
          </p:nvSpPr>
          <p:spPr bwMode="auto">
            <a:xfrm rot="2473625" flipH="1">
              <a:off x="720" y="1776"/>
              <a:ext cx="455" cy="181"/>
            </a:xfrm>
            <a:prstGeom prst="curvedUpArrow">
              <a:avLst>
                <a:gd name="adj1" fmla="val 50276"/>
                <a:gd name="adj2" fmla="val 100552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41" name="Freeform 14"/>
            <p:cNvSpPr>
              <a:spLocks/>
            </p:cNvSpPr>
            <p:nvPr/>
          </p:nvSpPr>
          <p:spPr bwMode="auto">
            <a:xfrm>
              <a:off x="3186" y="2480"/>
              <a:ext cx="258" cy="292"/>
            </a:xfrm>
            <a:custGeom>
              <a:avLst/>
              <a:gdLst>
                <a:gd name="T0" fmla="*/ 120 w 258"/>
                <a:gd name="T1" fmla="*/ 0 h 292"/>
                <a:gd name="T2" fmla="*/ 152 w 258"/>
                <a:gd name="T3" fmla="*/ 105 h 292"/>
                <a:gd name="T4" fmla="*/ 96 w 258"/>
                <a:gd name="T5" fmla="*/ 105 h 292"/>
                <a:gd name="T6" fmla="*/ 31 w 258"/>
                <a:gd name="T7" fmla="*/ 57 h 292"/>
                <a:gd name="T8" fmla="*/ 39 w 258"/>
                <a:gd name="T9" fmla="*/ 81 h 292"/>
                <a:gd name="T10" fmla="*/ 55 w 258"/>
                <a:gd name="T11" fmla="*/ 105 h 292"/>
                <a:gd name="T12" fmla="*/ 104 w 258"/>
                <a:gd name="T13" fmla="*/ 121 h 292"/>
                <a:gd name="T14" fmla="*/ 169 w 258"/>
                <a:gd name="T15" fmla="*/ 203 h 292"/>
                <a:gd name="T16" fmla="*/ 217 w 258"/>
                <a:gd name="T17" fmla="*/ 235 h 292"/>
                <a:gd name="T18" fmla="*/ 258 w 258"/>
                <a:gd name="T19" fmla="*/ 259 h 292"/>
                <a:gd name="T20" fmla="*/ 217 w 258"/>
                <a:gd name="T21" fmla="*/ 194 h 292"/>
                <a:gd name="T22" fmla="*/ 152 w 258"/>
                <a:gd name="T23" fmla="*/ 154 h 292"/>
                <a:gd name="T24" fmla="*/ 201 w 258"/>
                <a:gd name="T25" fmla="*/ 162 h 292"/>
                <a:gd name="T26" fmla="*/ 209 w 258"/>
                <a:gd name="T27" fmla="*/ 130 h 292"/>
                <a:gd name="T28" fmla="*/ 185 w 258"/>
                <a:gd name="T29" fmla="*/ 57 h 292"/>
                <a:gd name="T30" fmla="*/ 152 w 258"/>
                <a:gd name="T31" fmla="*/ 24 h 292"/>
                <a:gd name="T32" fmla="*/ 120 w 258"/>
                <a:gd name="T33" fmla="*/ 0 h 29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8" h="292">
                  <a:moveTo>
                    <a:pt x="120" y="0"/>
                  </a:moveTo>
                  <a:cubicBezTo>
                    <a:pt x="138" y="90"/>
                    <a:pt x="121" y="58"/>
                    <a:pt x="152" y="105"/>
                  </a:cubicBezTo>
                  <a:cubicBezTo>
                    <a:pt x="138" y="150"/>
                    <a:pt x="128" y="126"/>
                    <a:pt x="96" y="105"/>
                  </a:cubicBezTo>
                  <a:cubicBezTo>
                    <a:pt x="77" y="78"/>
                    <a:pt x="63" y="68"/>
                    <a:pt x="31" y="57"/>
                  </a:cubicBezTo>
                  <a:cubicBezTo>
                    <a:pt x="0" y="86"/>
                    <a:pt x="15" y="62"/>
                    <a:pt x="39" y="81"/>
                  </a:cubicBezTo>
                  <a:cubicBezTo>
                    <a:pt x="47" y="87"/>
                    <a:pt x="47" y="100"/>
                    <a:pt x="55" y="105"/>
                  </a:cubicBezTo>
                  <a:cubicBezTo>
                    <a:pt x="70" y="114"/>
                    <a:pt x="104" y="121"/>
                    <a:pt x="104" y="121"/>
                  </a:cubicBezTo>
                  <a:cubicBezTo>
                    <a:pt x="128" y="147"/>
                    <a:pt x="141" y="182"/>
                    <a:pt x="169" y="203"/>
                  </a:cubicBezTo>
                  <a:cubicBezTo>
                    <a:pt x="184" y="215"/>
                    <a:pt x="217" y="235"/>
                    <a:pt x="217" y="235"/>
                  </a:cubicBezTo>
                  <a:cubicBezTo>
                    <a:pt x="227" y="265"/>
                    <a:pt x="227" y="292"/>
                    <a:pt x="258" y="259"/>
                  </a:cubicBezTo>
                  <a:cubicBezTo>
                    <a:pt x="245" y="240"/>
                    <a:pt x="237" y="207"/>
                    <a:pt x="217" y="194"/>
                  </a:cubicBezTo>
                  <a:cubicBezTo>
                    <a:pt x="194" y="180"/>
                    <a:pt x="173" y="174"/>
                    <a:pt x="152" y="154"/>
                  </a:cubicBezTo>
                  <a:cubicBezTo>
                    <a:pt x="166" y="111"/>
                    <a:pt x="169" y="140"/>
                    <a:pt x="201" y="162"/>
                  </a:cubicBezTo>
                  <a:cubicBezTo>
                    <a:pt x="240" y="149"/>
                    <a:pt x="223" y="163"/>
                    <a:pt x="209" y="130"/>
                  </a:cubicBezTo>
                  <a:cubicBezTo>
                    <a:pt x="199" y="107"/>
                    <a:pt x="203" y="76"/>
                    <a:pt x="185" y="57"/>
                  </a:cubicBezTo>
                  <a:cubicBezTo>
                    <a:pt x="181" y="52"/>
                    <a:pt x="158" y="27"/>
                    <a:pt x="152" y="24"/>
                  </a:cubicBezTo>
                  <a:cubicBezTo>
                    <a:pt x="117" y="4"/>
                    <a:pt x="136" y="31"/>
                    <a:pt x="120" y="0"/>
                  </a:cubicBezTo>
                  <a:close/>
                </a:path>
              </a:pathLst>
            </a:custGeom>
            <a:solidFill>
              <a:srgbClr val="99FF99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42" name="Freeform 15"/>
            <p:cNvSpPr>
              <a:spLocks/>
            </p:cNvSpPr>
            <p:nvPr/>
          </p:nvSpPr>
          <p:spPr bwMode="auto">
            <a:xfrm>
              <a:off x="3431" y="2788"/>
              <a:ext cx="290" cy="89"/>
            </a:xfrm>
            <a:custGeom>
              <a:avLst/>
              <a:gdLst>
                <a:gd name="T0" fmla="*/ 53 w 290"/>
                <a:gd name="T1" fmla="*/ 0 h 89"/>
                <a:gd name="T2" fmla="*/ 70 w 290"/>
                <a:gd name="T3" fmla="*/ 57 h 89"/>
                <a:gd name="T4" fmla="*/ 216 w 290"/>
                <a:gd name="T5" fmla="*/ 73 h 89"/>
                <a:gd name="T6" fmla="*/ 240 w 290"/>
                <a:gd name="T7" fmla="*/ 81 h 89"/>
                <a:gd name="T8" fmla="*/ 240 w 290"/>
                <a:gd name="T9" fmla="*/ 89 h 89"/>
                <a:gd name="T10" fmla="*/ 29 w 290"/>
                <a:gd name="T11" fmla="*/ 65 h 89"/>
                <a:gd name="T12" fmla="*/ 5 w 290"/>
                <a:gd name="T13" fmla="*/ 16 h 89"/>
                <a:gd name="T14" fmla="*/ 53 w 290"/>
                <a:gd name="T15" fmla="*/ 0 h 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0" h="89">
                  <a:moveTo>
                    <a:pt x="53" y="0"/>
                  </a:moveTo>
                  <a:cubicBezTo>
                    <a:pt x="57" y="15"/>
                    <a:pt x="69" y="57"/>
                    <a:pt x="70" y="57"/>
                  </a:cubicBezTo>
                  <a:cubicBezTo>
                    <a:pt x="117" y="70"/>
                    <a:pt x="216" y="73"/>
                    <a:pt x="216" y="73"/>
                  </a:cubicBezTo>
                  <a:cubicBezTo>
                    <a:pt x="224" y="76"/>
                    <a:pt x="232" y="81"/>
                    <a:pt x="240" y="81"/>
                  </a:cubicBezTo>
                  <a:cubicBezTo>
                    <a:pt x="257" y="81"/>
                    <a:pt x="290" y="56"/>
                    <a:pt x="240" y="89"/>
                  </a:cubicBezTo>
                  <a:cubicBezTo>
                    <a:pt x="171" y="66"/>
                    <a:pt x="98" y="88"/>
                    <a:pt x="29" y="65"/>
                  </a:cubicBezTo>
                  <a:cubicBezTo>
                    <a:pt x="26" y="60"/>
                    <a:pt x="0" y="26"/>
                    <a:pt x="5" y="16"/>
                  </a:cubicBezTo>
                  <a:cubicBezTo>
                    <a:pt x="12" y="1"/>
                    <a:pt x="37" y="5"/>
                    <a:pt x="53" y="0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43" name="Rectangle 16"/>
            <p:cNvSpPr>
              <a:spLocks noChangeArrowheads="1"/>
            </p:cNvSpPr>
            <p:nvPr/>
          </p:nvSpPr>
          <p:spPr bwMode="auto">
            <a:xfrm>
              <a:off x="4128" y="2379"/>
              <a:ext cx="1008" cy="288"/>
            </a:xfrm>
            <a:prstGeom prst="rect">
              <a:avLst/>
            </a:prstGeom>
            <a:solidFill>
              <a:srgbClr val="FF00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44" name="Text Box 17"/>
            <p:cNvSpPr txBox="1">
              <a:spLocks noChangeArrowheads="1"/>
            </p:cNvSpPr>
            <p:nvPr/>
          </p:nvSpPr>
          <p:spPr bwMode="auto">
            <a:xfrm>
              <a:off x="4176" y="2399"/>
              <a:ext cx="960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000" b="1"/>
                <a:t>Buddhism</a:t>
              </a:r>
            </a:p>
          </p:txBody>
        </p:sp>
        <p:sp>
          <p:nvSpPr>
            <p:cNvPr id="44045" name="Rectangle 18"/>
            <p:cNvSpPr>
              <a:spLocks noChangeArrowheads="1"/>
            </p:cNvSpPr>
            <p:nvPr/>
          </p:nvSpPr>
          <p:spPr bwMode="auto">
            <a:xfrm>
              <a:off x="4128" y="3147"/>
              <a:ext cx="1008" cy="309"/>
            </a:xfrm>
            <a:prstGeom prst="rect">
              <a:avLst/>
            </a:prstGeom>
            <a:solidFill>
              <a:srgbClr val="FFFF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46" name="Text Box 19"/>
            <p:cNvSpPr txBox="1">
              <a:spLocks noChangeArrowheads="1"/>
            </p:cNvSpPr>
            <p:nvPr/>
          </p:nvSpPr>
          <p:spPr bwMode="auto">
            <a:xfrm>
              <a:off x="4176" y="3168"/>
              <a:ext cx="91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000" b="1"/>
                <a:t>Hinduism</a:t>
              </a:r>
            </a:p>
          </p:txBody>
        </p:sp>
        <p:sp>
          <p:nvSpPr>
            <p:cNvPr id="44047" name="Rectangle 20"/>
            <p:cNvSpPr>
              <a:spLocks noChangeArrowheads="1"/>
            </p:cNvSpPr>
            <p:nvPr/>
          </p:nvSpPr>
          <p:spPr bwMode="auto">
            <a:xfrm>
              <a:off x="4128" y="3531"/>
              <a:ext cx="1008" cy="288"/>
            </a:xfrm>
            <a:prstGeom prst="rect">
              <a:avLst/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48" name="Text Box 21"/>
            <p:cNvSpPr txBox="1">
              <a:spLocks noChangeArrowheads="1"/>
            </p:cNvSpPr>
            <p:nvPr/>
          </p:nvSpPr>
          <p:spPr bwMode="auto">
            <a:xfrm>
              <a:off x="4368" y="3551"/>
              <a:ext cx="76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000" b="1"/>
                <a:t>Islam</a:t>
              </a:r>
            </a:p>
          </p:txBody>
        </p:sp>
        <p:sp>
          <p:nvSpPr>
            <p:cNvPr id="44049" name="Rectangle 22"/>
            <p:cNvSpPr>
              <a:spLocks noChangeArrowheads="1"/>
            </p:cNvSpPr>
            <p:nvPr/>
          </p:nvSpPr>
          <p:spPr bwMode="auto">
            <a:xfrm>
              <a:off x="4128" y="2763"/>
              <a:ext cx="1008" cy="288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0" name="Text Box 23"/>
            <p:cNvSpPr txBox="1">
              <a:spLocks noChangeArrowheads="1"/>
            </p:cNvSpPr>
            <p:nvPr/>
          </p:nvSpPr>
          <p:spPr bwMode="auto">
            <a:xfrm>
              <a:off x="4128" y="2784"/>
              <a:ext cx="100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000" b="1"/>
                <a:t>Christianity</a:t>
              </a:r>
            </a:p>
          </p:txBody>
        </p:sp>
        <p:sp>
          <p:nvSpPr>
            <p:cNvPr id="44051" name="AutoShape 24"/>
            <p:cNvSpPr>
              <a:spLocks noChangeArrowheads="1"/>
            </p:cNvSpPr>
            <p:nvPr/>
          </p:nvSpPr>
          <p:spPr bwMode="auto">
            <a:xfrm>
              <a:off x="2736" y="1680"/>
              <a:ext cx="1056" cy="480"/>
            </a:xfrm>
            <a:prstGeom prst="curvedDownArrow">
              <a:avLst>
                <a:gd name="adj1" fmla="val 29578"/>
                <a:gd name="adj2" fmla="val 73578"/>
                <a:gd name="adj3" fmla="val 52708"/>
              </a:avLst>
            </a:prstGeom>
            <a:solidFill>
              <a:srgbClr val="FF00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2" name="AutoShape 25"/>
            <p:cNvSpPr>
              <a:spLocks noChangeArrowheads="1"/>
            </p:cNvSpPr>
            <p:nvPr/>
          </p:nvSpPr>
          <p:spPr bwMode="auto">
            <a:xfrm rot="676949">
              <a:off x="3552" y="1536"/>
              <a:ext cx="672" cy="240"/>
            </a:xfrm>
            <a:prstGeom prst="curvedDownArrow">
              <a:avLst>
                <a:gd name="adj1" fmla="val 79048"/>
                <a:gd name="adj2" fmla="val 135048"/>
                <a:gd name="adj3" fmla="val 33333"/>
              </a:avLst>
            </a:prstGeom>
            <a:solidFill>
              <a:srgbClr val="FF00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3" name="AutoShape 26"/>
            <p:cNvSpPr>
              <a:spLocks noChangeArrowheads="1"/>
            </p:cNvSpPr>
            <p:nvPr/>
          </p:nvSpPr>
          <p:spPr bwMode="auto">
            <a:xfrm rot="1107134" flipH="1">
              <a:off x="2258" y="1760"/>
              <a:ext cx="624" cy="187"/>
            </a:xfrm>
            <a:prstGeom prst="curvedDownArrow">
              <a:avLst>
                <a:gd name="adj1" fmla="val 44863"/>
                <a:gd name="adj2" fmla="val 111601"/>
                <a:gd name="adj3" fmla="val 52708"/>
              </a:avLst>
            </a:prstGeom>
            <a:solidFill>
              <a:srgbClr val="FF00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4" name="AutoShape 27"/>
            <p:cNvSpPr>
              <a:spLocks noChangeArrowheads="1"/>
            </p:cNvSpPr>
            <p:nvPr/>
          </p:nvSpPr>
          <p:spPr bwMode="auto">
            <a:xfrm>
              <a:off x="1920" y="2064"/>
              <a:ext cx="432" cy="270"/>
            </a:xfrm>
            <a:prstGeom prst="curvedUpArrow">
              <a:avLst>
                <a:gd name="adj1" fmla="val 32000"/>
                <a:gd name="adj2" fmla="val 64000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5" name="AutoShape 28"/>
            <p:cNvSpPr>
              <a:spLocks noChangeArrowheads="1"/>
            </p:cNvSpPr>
            <p:nvPr/>
          </p:nvSpPr>
          <p:spPr bwMode="auto">
            <a:xfrm rot="-452160" flipH="1" flipV="1">
              <a:off x="672" y="1875"/>
              <a:ext cx="1440" cy="288"/>
            </a:xfrm>
            <a:prstGeom prst="curvedUpArrow">
              <a:avLst>
                <a:gd name="adj1" fmla="val 100463"/>
                <a:gd name="adj2" fmla="val 200000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6" name="AutoShape 29"/>
            <p:cNvSpPr>
              <a:spLocks noChangeArrowheads="1"/>
            </p:cNvSpPr>
            <p:nvPr/>
          </p:nvSpPr>
          <p:spPr bwMode="auto">
            <a:xfrm rot="7524996">
              <a:off x="1647" y="2529"/>
              <a:ext cx="720" cy="174"/>
            </a:xfrm>
            <a:prstGeom prst="curvedUpArrow">
              <a:avLst>
                <a:gd name="adj1" fmla="val 82759"/>
                <a:gd name="adj2" fmla="val 165517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7" name="AutoShape 30"/>
            <p:cNvSpPr>
              <a:spLocks noChangeArrowheads="1"/>
            </p:cNvSpPr>
            <p:nvPr/>
          </p:nvSpPr>
          <p:spPr bwMode="auto">
            <a:xfrm rot="1139895" flipV="1">
              <a:off x="2736" y="2448"/>
              <a:ext cx="720" cy="174"/>
            </a:xfrm>
            <a:prstGeom prst="curvedUpArrow">
              <a:avLst>
                <a:gd name="adj1" fmla="val 82759"/>
                <a:gd name="adj2" fmla="val 165517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8" name="AutoShape 31"/>
            <p:cNvSpPr>
              <a:spLocks noChangeArrowheads="1"/>
            </p:cNvSpPr>
            <p:nvPr/>
          </p:nvSpPr>
          <p:spPr bwMode="auto">
            <a:xfrm rot="1139895" flipV="1">
              <a:off x="2262" y="2264"/>
              <a:ext cx="480" cy="174"/>
            </a:xfrm>
            <a:prstGeom prst="curvedUpArrow">
              <a:avLst>
                <a:gd name="adj1" fmla="val 55172"/>
                <a:gd name="adj2" fmla="val 110345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9" name="AutoShape 32"/>
            <p:cNvSpPr>
              <a:spLocks noChangeArrowheads="1"/>
            </p:cNvSpPr>
            <p:nvPr/>
          </p:nvSpPr>
          <p:spPr bwMode="auto">
            <a:xfrm rot="19974674" flipV="1">
              <a:off x="1680" y="1440"/>
              <a:ext cx="1584" cy="366"/>
            </a:xfrm>
            <a:prstGeom prst="curvedUpArrow">
              <a:avLst>
                <a:gd name="adj1" fmla="val 86557"/>
                <a:gd name="adj2" fmla="val 173115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0" name="AutoShape 33"/>
            <p:cNvSpPr>
              <a:spLocks noChangeArrowheads="1"/>
            </p:cNvSpPr>
            <p:nvPr/>
          </p:nvSpPr>
          <p:spPr bwMode="auto">
            <a:xfrm rot="4140300">
              <a:off x="3146" y="2058"/>
              <a:ext cx="432" cy="168"/>
            </a:xfrm>
            <a:prstGeom prst="curvedDownArrow">
              <a:avLst>
                <a:gd name="adj1" fmla="val 65940"/>
                <a:gd name="adj2" fmla="val 117369"/>
                <a:gd name="adj3" fmla="val 52708"/>
              </a:avLst>
            </a:prstGeom>
            <a:solidFill>
              <a:srgbClr val="FF00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1" name="AutoShape 34"/>
            <p:cNvSpPr>
              <a:spLocks noChangeArrowheads="1"/>
            </p:cNvSpPr>
            <p:nvPr/>
          </p:nvSpPr>
          <p:spPr bwMode="auto">
            <a:xfrm rot="4140300">
              <a:off x="2880" y="1824"/>
              <a:ext cx="408" cy="216"/>
            </a:xfrm>
            <a:prstGeom prst="curvedDownArrow">
              <a:avLst>
                <a:gd name="adj1" fmla="val 48438"/>
                <a:gd name="adj2" fmla="val 86216"/>
                <a:gd name="adj3" fmla="val 52708"/>
              </a:avLst>
            </a:prstGeom>
            <a:solidFill>
              <a:srgbClr val="FF00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2" name="AutoShape 35"/>
            <p:cNvSpPr>
              <a:spLocks noChangeArrowheads="1"/>
            </p:cNvSpPr>
            <p:nvPr/>
          </p:nvSpPr>
          <p:spPr bwMode="auto">
            <a:xfrm rot="-5620025">
              <a:off x="1760" y="1504"/>
              <a:ext cx="608" cy="192"/>
            </a:xfrm>
            <a:prstGeom prst="curvedUpArrow">
              <a:avLst>
                <a:gd name="adj1" fmla="val 63333"/>
                <a:gd name="adj2" fmla="val 126667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3" name="AutoShape 36"/>
            <p:cNvSpPr>
              <a:spLocks noChangeArrowheads="1"/>
            </p:cNvSpPr>
            <p:nvPr/>
          </p:nvSpPr>
          <p:spPr bwMode="auto">
            <a:xfrm rot="21454136" flipV="1">
              <a:off x="2016" y="1920"/>
              <a:ext cx="720" cy="186"/>
            </a:xfrm>
            <a:prstGeom prst="curvedUpArrow">
              <a:avLst>
                <a:gd name="adj1" fmla="val 77419"/>
                <a:gd name="adj2" fmla="val 154839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4" name="AutoShape 37"/>
            <p:cNvSpPr>
              <a:spLocks noChangeArrowheads="1"/>
            </p:cNvSpPr>
            <p:nvPr/>
          </p:nvSpPr>
          <p:spPr bwMode="auto">
            <a:xfrm rot="12788185" flipV="1">
              <a:off x="672" y="1344"/>
              <a:ext cx="720" cy="174"/>
            </a:xfrm>
            <a:prstGeom prst="curvedUpArrow">
              <a:avLst>
                <a:gd name="adj1" fmla="val 82759"/>
                <a:gd name="adj2" fmla="val 165517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5" name="AutoShape 38"/>
            <p:cNvSpPr>
              <a:spLocks noChangeArrowheads="1"/>
            </p:cNvSpPr>
            <p:nvPr/>
          </p:nvSpPr>
          <p:spPr bwMode="auto">
            <a:xfrm rot="18181927" flipV="1">
              <a:off x="1311" y="1281"/>
              <a:ext cx="720" cy="174"/>
            </a:xfrm>
            <a:prstGeom prst="curvedUpArrow">
              <a:avLst>
                <a:gd name="adj1" fmla="val 82759"/>
                <a:gd name="adj2" fmla="val 165517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6" name="AutoShape 39"/>
            <p:cNvSpPr>
              <a:spLocks noChangeArrowheads="1"/>
            </p:cNvSpPr>
            <p:nvPr/>
          </p:nvSpPr>
          <p:spPr bwMode="auto">
            <a:xfrm rot="5078191" flipH="1">
              <a:off x="943" y="1121"/>
              <a:ext cx="639" cy="222"/>
            </a:xfrm>
            <a:prstGeom prst="curvedUpArrow">
              <a:avLst>
                <a:gd name="adj1" fmla="val 57568"/>
                <a:gd name="adj2" fmla="val 115135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7" name="AutoShape 40"/>
            <p:cNvSpPr>
              <a:spLocks noChangeArrowheads="1"/>
            </p:cNvSpPr>
            <p:nvPr/>
          </p:nvSpPr>
          <p:spPr bwMode="auto">
            <a:xfrm rot="1650824" flipH="1" flipV="1">
              <a:off x="432" y="1008"/>
              <a:ext cx="864" cy="148"/>
            </a:xfrm>
            <a:prstGeom prst="curvedUpArrow">
              <a:avLst>
                <a:gd name="adj1" fmla="val 116757"/>
                <a:gd name="adj2" fmla="val 233514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8" name="AutoShape 41"/>
            <p:cNvSpPr>
              <a:spLocks noChangeArrowheads="1"/>
            </p:cNvSpPr>
            <p:nvPr/>
          </p:nvSpPr>
          <p:spPr bwMode="auto">
            <a:xfrm rot="11359850" flipV="1">
              <a:off x="1296" y="1968"/>
              <a:ext cx="528" cy="144"/>
            </a:xfrm>
            <a:prstGeom prst="curvedUpArrow">
              <a:avLst>
                <a:gd name="adj1" fmla="val 73333"/>
                <a:gd name="adj2" fmla="val 146667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9" name="AutoShape 42"/>
            <p:cNvSpPr>
              <a:spLocks noChangeArrowheads="1"/>
            </p:cNvSpPr>
            <p:nvPr/>
          </p:nvSpPr>
          <p:spPr bwMode="auto">
            <a:xfrm rot="3697302">
              <a:off x="1574" y="2192"/>
              <a:ext cx="480" cy="144"/>
            </a:xfrm>
            <a:prstGeom prst="curvedUpArrow">
              <a:avLst>
                <a:gd name="adj1" fmla="val 66667"/>
                <a:gd name="adj2" fmla="val 133333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70" name="AutoShape 43"/>
            <p:cNvSpPr>
              <a:spLocks noChangeArrowheads="1"/>
            </p:cNvSpPr>
            <p:nvPr/>
          </p:nvSpPr>
          <p:spPr bwMode="auto">
            <a:xfrm rot="21063940" flipV="1">
              <a:off x="2160" y="1584"/>
              <a:ext cx="672" cy="144"/>
            </a:xfrm>
            <a:prstGeom prst="curvedUpArrow">
              <a:avLst>
                <a:gd name="adj1" fmla="val 93333"/>
                <a:gd name="adj2" fmla="val 186667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71" name="AutoShape 44"/>
            <p:cNvSpPr>
              <a:spLocks noChangeArrowheads="1"/>
            </p:cNvSpPr>
            <p:nvPr/>
          </p:nvSpPr>
          <p:spPr bwMode="auto">
            <a:xfrm rot="-10154868">
              <a:off x="811" y="1530"/>
              <a:ext cx="393" cy="193"/>
            </a:xfrm>
            <a:prstGeom prst="curvedUpArrow">
              <a:avLst>
                <a:gd name="adj1" fmla="val 40725"/>
                <a:gd name="adj2" fmla="val 81451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72" name="AutoShape 45"/>
            <p:cNvSpPr>
              <a:spLocks noChangeArrowheads="1"/>
            </p:cNvSpPr>
            <p:nvPr/>
          </p:nvSpPr>
          <p:spPr bwMode="auto">
            <a:xfrm rot="11490016" flipV="1">
              <a:off x="1008" y="1530"/>
              <a:ext cx="776" cy="296"/>
            </a:xfrm>
            <a:prstGeom prst="curvedUpArrow">
              <a:avLst>
                <a:gd name="adj1" fmla="val 52432"/>
                <a:gd name="adj2" fmla="val 104865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73" name="AutoShape 46"/>
            <p:cNvSpPr>
              <a:spLocks noChangeArrowheads="1"/>
            </p:cNvSpPr>
            <p:nvPr/>
          </p:nvSpPr>
          <p:spPr bwMode="auto">
            <a:xfrm rot="-9100391">
              <a:off x="1585" y="1616"/>
              <a:ext cx="542" cy="165"/>
            </a:xfrm>
            <a:prstGeom prst="curvedUpArrow">
              <a:avLst>
                <a:gd name="adj1" fmla="val 65697"/>
                <a:gd name="adj2" fmla="val 131394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44074" name="Group 47"/>
            <p:cNvGrpSpPr>
              <a:grpSpLocks/>
            </p:cNvGrpSpPr>
            <p:nvPr/>
          </p:nvGrpSpPr>
          <p:grpSpPr bwMode="auto">
            <a:xfrm rot="447694">
              <a:off x="2685" y="2154"/>
              <a:ext cx="1104" cy="634"/>
              <a:chOff x="2640" y="2352"/>
              <a:chExt cx="1192" cy="682"/>
            </a:xfrm>
          </p:grpSpPr>
          <p:sp>
            <p:nvSpPr>
              <p:cNvPr id="44075" name="AutoShape 48"/>
              <p:cNvSpPr>
                <a:spLocks noChangeArrowheads="1"/>
              </p:cNvSpPr>
              <p:nvPr/>
            </p:nvSpPr>
            <p:spPr bwMode="auto">
              <a:xfrm rot="1202572">
                <a:off x="2880" y="2448"/>
                <a:ext cx="624" cy="192"/>
              </a:xfrm>
              <a:prstGeom prst="curvedDownArrow">
                <a:avLst>
                  <a:gd name="adj1" fmla="val 65000"/>
                  <a:gd name="adj2" fmla="val 130000"/>
                  <a:gd name="adj3" fmla="val 33333"/>
                </a:avLst>
              </a:prstGeom>
              <a:solidFill>
                <a:srgbClr val="FFFF00">
                  <a:alpha val="50195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44076" name="AutoShape 49"/>
              <p:cNvSpPr>
                <a:spLocks noChangeArrowheads="1"/>
              </p:cNvSpPr>
              <p:nvPr/>
            </p:nvSpPr>
            <p:spPr bwMode="auto">
              <a:xfrm rot="2325538" flipV="1">
                <a:off x="3304" y="2895"/>
                <a:ext cx="528" cy="139"/>
              </a:xfrm>
              <a:prstGeom prst="curvedDownArrow">
                <a:avLst>
                  <a:gd name="adj1" fmla="val 75971"/>
                  <a:gd name="adj2" fmla="val 151942"/>
                  <a:gd name="adj3" fmla="val 33333"/>
                </a:avLst>
              </a:prstGeom>
              <a:solidFill>
                <a:srgbClr val="FFFF00">
                  <a:alpha val="50195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44077" name="AutoShape 50"/>
              <p:cNvSpPr>
                <a:spLocks noChangeArrowheads="1"/>
              </p:cNvSpPr>
              <p:nvPr/>
            </p:nvSpPr>
            <p:spPr bwMode="auto">
              <a:xfrm rot="13329118" flipH="1">
                <a:off x="2640" y="2352"/>
                <a:ext cx="312" cy="321"/>
              </a:xfrm>
              <a:custGeom>
                <a:avLst/>
                <a:gdLst>
                  <a:gd name="T0" fmla="*/ 156 w 21600"/>
                  <a:gd name="T1" fmla="*/ 0 h 21600"/>
                  <a:gd name="T2" fmla="*/ 39 w 21600"/>
                  <a:gd name="T3" fmla="*/ 160 h 21600"/>
                  <a:gd name="T4" fmla="*/ 156 w 21600"/>
                  <a:gd name="T5" fmla="*/ 80 h 21600"/>
                  <a:gd name="T6" fmla="*/ 351 w 21600"/>
                  <a:gd name="T7" fmla="*/ 161 h 21600"/>
                  <a:gd name="T8" fmla="*/ 273 w 21600"/>
                  <a:gd name="T9" fmla="*/ 241 h 21600"/>
                  <a:gd name="T10" fmla="*/ 195 w 21600"/>
                  <a:gd name="T11" fmla="*/ 161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85 w 21600"/>
                  <a:gd name="T19" fmla="*/ 3163 h 21600"/>
                  <a:gd name="T20" fmla="*/ 18415 w 21600"/>
                  <a:gd name="T21" fmla="*/ 18437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16200" y="10800"/>
                    </a:moveTo>
                    <a:cubicBezTo>
                      <a:pt x="16200" y="7817"/>
                      <a:pt x="13782" y="5400"/>
                      <a:pt x="10800" y="5400"/>
                    </a:cubicBezTo>
                    <a:cubicBezTo>
                      <a:pt x="7817" y="5400"/>
                      <a:pt x="5400" y="7817"/>
                      <a:pt x="5400" y="10800"/>
                    </a:cubicBezTo>
                    <a:lnTo>
                      <a:pt x="0" y="10799"/>
                    </a:ln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lnTo>
                      <a:pt x="24300" y="10800"/>
                    </a:lnTo>
                    <a:lnTo>
                      <a:pt x="18900" y="16200"/>
                    </a:lnTo>
                    <a:lnTo>
                      <a:pt x="13500" y="10800"/>
                    </a:lnTo>
                    <a:lnTo>
                      <a:pt x="16200" y="10800"/>
                    </a:lnTo>
                    <a:close/>
                  </a:path>
                </a:pathLst>
              </a:custGeom>
              <a:solidFill>
                <a:srgbClr val="FFFF00">
                  <a:alpha val="50195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5560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4A32635-B6FE-430E-950F-CC2A637D861F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pic>
        <p:nvPicPr>
          <p:cNvPr id="88092" name="Picture 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953000"/>
            <a:ext cx="812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091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5105401"/>
            <a:ext cx="990600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8200" name="Group 136"/>
          <p:cNvGrpSpPr>
            <a:grpSpLocks/>
          </p:cNvGrpSpPr>
          <p:nvPr/>
        </p:nvGrpSpPr>
        <p:grpSpPr bwMode="auto">
          <a:xfrm>
            <a:off x="2241551" y="3092451"/>
            <a:ext cx="3127375" cy="460375"/>
            <a:chOff x="592" y="1900"/>
            <a:chExt cx="1970" cy="290"/>
          </a:xfrm>
        </p:grpSpPr>
        <p:grpSp>
          <p:nvGrpSpPr>
            <p:cNvPr id="23604" name="Group 114"/>
            <p:cNvGrpSpPr>
              <a:grpSpLocks/>
            </p:cNvGrpSpPr>
            <p:nvPr/>
          </p:nvGrpSpPr>
          <p:grpSpPr bwMode="auto">
            <a:xfrm>
              <a:off x="592" y="1900"/>
              <a:ext cx="1165" cy="290"/>
              <a:chOff x="3904" y="1564"/>
              <a:chExt cx="1165" cy="290"/>
            </a:xfrm>
          </p:grpSpPr>
          <p:grpSp>
            <p:nvGrpSpPr>
              <p:cNvPr id="23609" name="Group 81"/>
              <p:cNvGrpSpPr>
                <a:grpSpLocks/>
              </p:cNvGrpSpPr>
              <p:nvPr/>
            </p:nvGrpSpPr>
            <p:grpSpPr bwMode="auto">
              <a:xfrm>
                <a:off x="3904" y="1564"/>
                <a:ext cx="362" cy="290"/>
                <a:chOff x="4936" y="1159"/>
                <a:chExt cx="329" cy="263"/>
              </a:xfrm>
            </p:grpSpPr>
            <p:sp>
              <p:nvSpPr>
                <p:cNvPr id="23614" name="Freeform 82"/>
                <p:cNvSpPr>
                  <a:spLocks/>
                </p:cNvSpPr>
                <p:nvPr/>
              </p:nvSpPr>
              <p:spPr bwMode="auto">
                <a:xfrm>
                  <a:off x="4936" y="1159"/>
                  <a:ext cx="329" cy="263"/>
                </a:xfrm>
                <a:custGeom>
                  <a:avLst/>
                  <a:gdLst>
                    <a:gd name="T0" fmla="*/ 3 w 1975"/>
                    <a:gd name="T1" fmla="*/ 0 h 1576"/>
                    <a:gd name="T2" fmla="*/ 4 w 1975"/>
                    <a:gd name="T3" fmla="*/ 0 h 1576"/>
                    <a:gd name="T4" fmla="*/ 4 w 1975"/>
                    <a:gd name="T5" fmla="*/ 1 h 1576"/>
                    <a:gd name="T6" fmla="*/ 5 w 1975"/>
                    <a:gd name="T7" fmla="*/ 0 h 1576"/>
                    <a:gd name="T8" fmla="*/ 6 w 1975"/>
                    <a:gd name="T9" fmla="*/ 0 h 1576"/>
                    <a:gd name="T10" fmla="*/ 5 w 1975"/>
                    <a:gd name="T11" fmla="*/ 1 h 1576"/>
                    <a:gd name="T12" fmla="*/ 6 w 1975"/>
                    <a:gd name="T13" fmla="*/ 2 h 1576"/>
                    <a:gd name="T14" fmla="*/ 8 w 1975"/>
                    <a:gd name="T15" fmla="*/ 0 h 1576"/>
                    <a:gd name="T16" fmla="*/ 9 w 1975"/>
                    <a:gd name="T17" fmla="*/ 0 h 1576"/>
                    <a:gd name="T18" fmla="*/ 7 w 1975"/>
                    <a:gd name="T19" fmla="*/ 2 h 1576"/>
                    <a:gd name="T20" fmla="*/ 7 w 1975"/>
                    <a:gd name="T21" fmla="*/ 5 h 1576"/>
                    <a:gd name="T22" fmla="*/ 7 w 1975"/>
                    <a:gd name="T23" fmla="*/ 7 h 1576"/>
                    <a:gd name="T24" fmla="*/ 7 w 1975"/>
                    <a:gd name="T25" fmla="*/ 7 h 1576"/>
                    <a:gd name="T26" fmla="*/ 6 w 1975"/>
                    <a:gd name="T27" fmla="*/ 5 h 1576"/>
                    <a:gd name="T28" fmla="*/ 6 w 1975"/>
                    <a:gd name="T29" fmla="*/ 7 h 1576"/>
                    <a:gd name="T30" fmla="*/ 5 w 1975"/>
                    <a:gd name="T31" fmla="*/ 7 h 1576"/>
                    <a:gd name="T32" fmla="*/ 5 w 1975"/>
                    <a:gd name="T33" fmla="*/ 5 h 1576"/>
                    <a:gd name="T34" fmla="*/ 5 w 1975"/>
                    <a:gd name="T35" fmla="*/ 2 h 1576"/>
                    <a:gd name="T36" fmla="*/ 4 w 1975"/>
                    <a:gd name="T37" fmla="*/ 2 h 1576"/>
                    <a:gd name="T38" fmla="*/ 4 w 1975"/>
                    <a:gd name="T39" fmla="*/ 2 h 1576"/>
                    <a:gd name="T40" fmla="*/ 4 w 1975"/>
                    <a:gd name="T41" fmla="*/ 5 h 1576"/>
                    <a:gd name="T42" fmla="*/ 4 w 1975"/>
                    <a:gd name="T43" fmla="*/ 7 h 1576"/>
                    <a:gd name="T44" fmla="*/ 3 w 1975"/>
                    <a:gd name="T45" fmla="*/ 7 h 1576"/>
                    <a:gd name="T46" fmla="*/ 3 w 1975"/>
                    <a:gd name="T47" fmla="*/ 5 h 1576"/>
                    <a:gd name="T48" fmla="*/ 2 w 1975"/>
                    <a:gd name="T49" fmla="*/ 7 h 1576"/>
                    <a:gd name="T50" fmla="*/ 2 w 1975"/>
                    <a:gd name="T51" fmla="*/ 7 h 1576"/>
                    <a:gd name="T52" fmla="*/ 2 w 1975"/>
                    <a:gd name="T53" fmla="*/ 5 h 1576"/>
                    <a:gd name="T54" fmla="*/ 2 w 1975"/>
                    <a:gd name="T55" fmla="*/ 2 h 1576"/>
                    <a:gd name="T56" fmla="*/ 0 w 1975"/>
                    <a:gd name="T57" fmla="*/ 0 h 1576"/>
                    <a:gd name="T58" fmla="*/ 1 w 1975"/>
                    <a:gd name="T59" fmla="*/ 0 h 1576"/>
                    <a:gd name="T60" fmla="*/ 3 w 1975"/>
                    <a:gd name="T61" fmla="*/ 2 h 1576"/>
                    <a:gd name="T62" fmla="*/ 4 w 1975"/>
                    <a:gd name="T63" fmla="*/ 1 h 1576"/>
                    <a:gd name="T64" fmla="*/ 3 w 1975"/>
                    <a:gd name="T65" fmla="*/ 0 h 157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1975" h="1576">
                      <a:moveTo>
                        <a:pt x="711" y="0"/>
                      </a:moveTo>
                      <a:lnTo>
                        <a:pt x="871" y="0"/>
                      </a:lnTo>
                      <a:lnTo>
                        <a:pt x="989" y="101"/>
                      </a:lnTo>
                      <a:lnTo>
                        <a:pt x="1105" y="0"/>
                      </a:lnTo>
                      <a:lnTo>
                        <a:pt x="1264" y="0"/>
                      </a:lnTo>
                      <a:lnTo>
                        <a:pt x="1093" y="193"/>
                      </a:lnTo>
                      <a:lnTo>
                        <a:pt x="1342" y="402"/>
                      </a:lnTo>
                      <a:lnTo>
                        <a:pt x="1813" y="0"/>
                      </a:lnTo>
                      <a:lnTo>
                        <a:pt x="1975" y="0"/>
                      </a:lnTo>
                      <a:lnTo>
                        <a:pt x="1551" y="474"/>
                      </a:lnTo>
                      <a:lnTo>
                        <a:pt x="1551" y="958"/>
                      </a:lnTo>
                      <a:lnTo>
                        <a:pt x="1627" y="1576"/>
                      </a:lnTo>
                      <a:lnTo>
                        <a:pt x="1464" y="1576"/>
                      </a:lnTo>
                      <a:lnTo>
                        <a:pt x="1342" y="959"/>
                      </a:lnTo>
                      <a:lnTo>
                        <a:pt x="1234" y="1576"/>
                      </a:lnTo>
                      <a:lnTo>
                        <a:pt x="1074" y="1576"/>
                      </a:lnTo>
                      <a:lnTo>
                        <a:pt x="1132" y="958"/>
                      </a:lnTo>
                      <a:lnTo>
                        <a:pt x="1132" y="474"/>
                      </a:lnTo>
                      <a:lnTo>
                        <a:pt x="989" y="310"/>
                      </a:lnTo>
                      <a:lnTo>
                        <a:pt x="839" y="474"/>
                      </a:lnTo>
                      <a:lnTo>
                        <a:pt x="839" y="958"/>
                      </a:lnTo>
                      <a:lnTo>
                        <a:pt x="916" y="1576"/>
                      </a:lnTo>
                      <a:lnTo>
                        <a:pt x="759" y="1576"/>
                      </a:lnTo>
                      <a:lnTo>
                        <a:pt x="632" y="959"/>
                      </a:lnTo>
                      <a:lnTo>
                        <a:pt x="525" y="1576"/>
                      </a:lnTo>
                      <a:lnTo>
                        <a:pt x="366" y="1576"/>
                      </a:lnTo>
                      <a:lnTo>
                        <a:pt x="426" y="958"/>
                      </a:lnTo>
                      <a:lnTo>
                        <a:pt x="426" y="474"/>
                      </a:lnTo>
                      <a:lnTo>
                        <a:pt x="0" y="0"/>
                      </a:lnTo>
                      <a:lnTo>
                        <a:pt x="162" y="0"/>
                      </a:lnTo>
                      <a:lnTo>
                        <a:pt x="632" y="402"/>
                      </a:lnTo>
                      <a:lnTo>
                        <a:pt x="881" y="193"/>
                      </a:lnTo>
                      <a:lnTo>
                        <a:pt x="711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615" name="Freeform 83"/>
                <p:cNvSpPr>
                  <a:spLocks/>
                </p:cNvSpPr>
                <p:nvPr/>
              </p:nvSpPr>
              <p:spPr bwMode="auto">
                <a:xfrm>
                  <a:off x="5018" y="1171"/>
                  <a:ext cx="45" cy="40"/>
                </a:xfrm>
                <a:custGeom>
                  <a:avLst/>
                  <a:gdLst>
                    <a:gd name="T0" fmla="*/ 1 w 272"/>
                    <a:gd name="T1" fmla="*/ 0 h 244"/>
                    <a:gd name="T2" fmla="*/ 1 w 272"/>
                    <a:gd name="T3" fmla="*/ 0 h 244"/>
                    <a:gd name="T4" fmla="*/ 1 w 272"/>
                    <a:gd name="T5" fmla="*/ 0 h 244"/>
                    <a:gd name="T6" fmla="*/ 1 w 272"/>
                    <a:gd name="T7" fmla="*/ 0 h 244"/>
                    <a:gd name="T8" fmla="*/ 1 w 272"/>
                    <a:gd name="T9" fmla="*/ 0 h 244"/>
                    <a:gd name="T10" fmla="*/ 0 w 272"/>
                    <a:gd name="T11" fmla="*/ 0 h 244"/>
                    <a:gd name="T12" fmla="*/ 0 w 272"/>
                    <a:gd name="T13" fmla="*/ 0 h 244"/>
                    <a:gd name="T14" fmla="*/ 0 w 272"/>
                    <a:gd name="T15" fmla="*/ 0 h 244"/>
                    <a:gd name="T16" fmla="*/ 0 w 272"/>
                    <a:gd name="T17" fmla="*/ 1 h 244"/>
                    <a:gd name="T18" fmla="*/ 0 w 272"/>
                    <a:gd name="T19" fmla="*/ 1 h 244"/>
                    <a:gd name="T20" fmla="*/ 0 w 272"/>
                    <a:gd name="T21" fmla="*/ 1 h 244"/>
                    <a:gd name="T22" fmla="*/ 0 w 272"/>
                    <a:gd name="T23" fmla="*/ 1 h 244"/>
                    <a:gd name="T24" fmla="*/ 1 w 272"/>
                    <a:gd name="T25" fmla="*/ 1 h 244"/>
                    <a:gd name="T26" fmla="*/ 1 w 272"/>
                    <a:gd name="T27" fmla="*/ 1 h 244"/>
                    <a:gd name="T28" fmla="*/ 1 w 272"/>
                    <a:gd name="T29" fmla="*/ 1 h 244"/>
                    <a:gd name="T30" fmla="*/ 1 w 272"/>
                    <a:gd name="T31" fmla="*/ 1 h 244"/>
                    <a:gd name="T32" fmla="*/ 1 w 272"/>
                    <a:gd name="T33" fmla="*/ 0 h 24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72" h="244">
                      <a:moveTo>
                        <a:pt x="272" y="123"/>
                      </a:moveTo>
                      <a:lnTo>
                        <a:pt x="261" y="74"/>
                      </a:lnTo>
                      <a:lnTo>
                        <a:pt x="231" y="36"/>
                      </a:lnTo>
                      <a:lnTo>
                        <a:pt x="184" y="9"/>
                      </a:lnTo>
                      <a:lnTo>
                        <a:pt x="130" y="0"/>
                      </a:lnTo>
                      <a:lnTo>
                        <a:pt x="78" y="14"/>
                      </a:lnTo>
                      <a:lnTo>
                        <a:pt x="33" y="42"/>
                      </a:lnTo>
                      <a:lnTo>
                        <a:pt x="5" y="85"/>
                      </a:lnTo>
                      <a:lnTo>
                        <a:pt x="0" y="133"/>
                      </a:lnTo>
                      <a:lnTo>
                        <a:pt x="14" y="182"/>
                      </a:lnTo>
                      <a:lnTo>
                        <a:pt x="50" y="218"/>
                      </a:lnTo>
                      <a:lnTo>
                        <a:pt x="98" y="240"/>
                      </a:lnTo>
                      <a:lnTo>
                        <a:pt x="153" y="244"/>
                      </a:lnTo>
                      <a:lnTo>
                        <a:pt x="204" y="229"/>
                      </a:lnTo>
                      <a:lnTo>
                        <a:pt x="246" y="195"/>
                      </a:lnTo>
                      <a:lnTo>
                        <a:pt x="268" y="150"/>
                      </a:lnTo>
                      <a:lnTo>
                        <a:pt x="272" y="123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616" name="Freeform 84"/>
                <p:cNvSpPr>
                  <a:spLocks/>
                </p:cNvSpPr>
                <p:nvPr/>
              </p:nvSpPr>
              <p:spPr bwMode="auto">
                <a:xfrm>
                  <a:off x="5137" y="1171"/>
                  <a:ext cx="45" cy="40"/>
                </a:xfrm>
                <a:custGeom>
                  <a:avLst/>
                  <a:gdLst>
                    <a:gd name="T0" fmla="*/ 1 w 271"/>
                    <a:gd name="T1" fmla="*/ 0 h 244"/>
                    <a:gd name="T2" fmla="*/ 1 w 271"/>
                    <a:gd name="T3" fmla="*/ 0 h 244"/>
                    <a:gd name="T4" fmla="*/ 1 w 271"/>
                    <a:gd name="T5" fmla="*/ 0 h 244"/>
                    <a:gd name="T6" fmla="*/ 1 w 271"/>
                    <a:gd name="T7" fmla="*/ 0 h 244"/>
                    <a:gd name="T8" fmla="*/ 0 w 271"/>
                    <a:gd name="T9" fmla="*/ 0 h 244"/>
                    <a:gd name="T10" fmla="*/ 0 w 271"/>
                    <a:gd name="T11" fmla="*/ 0 h 244"/>
                    <a:gd name="T12" fmla="*/ 0 w 271"/>
                    <a:gd name="T13" fmla="*/ 0 h 244"/>
                    <a:gd name="T14" fmla="*/ 0 w 271"/>
                    <a:gd name="T15" fmla="*/ 0 h 244"/>
                    <a:gd name="T16" fmla="*/ 0 w 271"/>
                    <a:gd name="T17" fmla="*/ 1 h 244"/>
                    <a:gd name="T18" fmla="*/ 0 w 271"/>
                    <a:gd name="T19" fmla="*/ 1 h 244"/>
                    <a:gd name="T20" fmla="*/ 0 w 271"/>
                    <a:gd name="T21" fmla="*/ 1 h 244"/>
                    <a:gd name="T22" fmla="*/ 0 w 271"/>
                    <a:gd name="T23" fmla="*/ 1 h 244"/>
                    <a:gd name="T24" fmla="*/ 1 w 271"/>
                    <a:gd name="T25" fmla="*/ 1 h 244"/>
                    <a:gd name="T26" fmla="*/ 1 w 271"/>
                    <a:gd name="T27" fmla="*/ 1 h 244"/>
                    <a:gd name="T28" fmla="*/ 1 w 271"/>
                    <a:gd name="T29" fmla="*/ 1 h 244"/>
                    <a:gd name="T30" fmla="*/ 1 w 271"/>
                    <a:gd name="T31" fmla="*/ 1 h 244"/>
                    <a:gd name="T32" fmla="*/ 1 w 271"/>
                    <a:gd name="T33" fmla="*/ 0 h 24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71" h="244">
                      <a:moveTo>
                        <a:pt x="271" y="123"/>
                      </a:moveTo>
                      <a:lnTo>
                        <a:pt x="261" y="74"/>
                      </a:lnTo>
                      <a:lnTo>
                        <a:pt x="229" y="36"/>
                      </a:lnTo>
                      <a:lnTo>
                        <a:pt x="184" y="9"/>
                      </a:lnTo>
                      <a:lnTo>
                        <a:pt x="129" y="0"/>
                      </a:lnTo>
                      <a:lnTo>
                        <a:pt x="74" y="14"/>
                      </a:lnTo>
                      <a:lnTo>
                        <a:pt x="32" y="42"/>
                      </a:lnTo>
                      <a:lnTo>
                        <a:pt x="6" y="85"/>
                      </a:lnTo>
                      <a:lnTo>
                        <a:pt x="0" y="133"/>
                      </a:lnTo>
                      <a:lnTo>
                        <a:pt x="15" y="182"/>
                      </a:lnTo>
                      <a:lnTo>
                        <a:pt x="48" y="218"/>
                      </a:lnTo>
                      <a:lnTo>
                        <a:pt x="98" y="240"/>
                      </a:lnTo>
                      <a:lnTo>
                        <a:pt x="153" y="244"/>
                      </a:lnTo>
                      <a:lnTo>
                        <a:pt x="205" y="229"/>
                      </a:lnTo>
                      <a:lnTo>
                        <a:pt x="244" y="195"/>
                      </a:lnTo>
                      <a:lnTo>
                        <a:pt x="268" y="150"/>
                      </a:lnTo>
                      <a:lnTo>
                        <a:pt x="271" y="123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3610" name="Group 85"/>
              <p:cNvGrpSpPr>
                <a:grpSpLocks/>
              </p:cNvGrpSpPr>
              <p:nvPr/>
            </p:nvGrpSpPr>
            <p:grpSpPr bwMode="auto">
              <a:xfrm>
                <a:off x="4707" y="1564"/>
                <a:ext cx="362" cy="290"/>
                <a:chOff x="4936" y="1159"/>
                <a:chExt cx="329" cy="263"/>
              </a:xfrm>
            </p:grpSpPr>
            <p:sp>
              <p:nvSpPr>
                <p:cNvPr id="23611" name="Freeform 86"/>
                <p:cNvSpPr>
                  <a:spLocks/>
                </p:cNvSpPr>
                <p:nvPr/>
              </p:nvSpPr>
              <p:spPr bwMode="auto">
                <a:xfrm>
                  <a:off x="4936" y="1159"/>
                  <a:ext cx="329" cy="263"/>
                </a:xfrm>
                <a:custGeom>
                  <a:avLst/>
                  <a:gdLst>
                    <a:gd name="T0" fmla="*/ 3 w 1975"/>
                    <a:gd name="T1" fmla="*/ 0 h 1576"/>
                    <a:gd name="T2" fmla="*/ 4 w 1975"/>
                    <a:gd name="T3" fmla="*/ 0 h 1576"/>
                    <a:gd name="T4" fmla="*/ 4 w 1975"/>
                    <a:gd name="T5" fmla="*/ 1 h 1576"/>
                    <a:gd name="T6" fmla="*/ 5 w 1975"/>
                    <a:gd name="T7" fmla="*/ 0 h 1576"/>
                    <a:gd name="T8" fmla="*/ 6 w 1975"/>
                    <a:gd name="T9" fmla="*/ 0 h 1576"/>
                    <a:gd name="T10" fmla="*/ 5 w 1975"/>
                    <a:gd name="T11" fmla="*/ 1 h 1576"/>
                    <a:gd name="T12" fmla="*/ 6 w 1975"/>
                    <a:gd name="T13" fmla="*/ 2 h 1576"/>
                    <a:gd name="T14" fmla="*/ 8 w 1975"/>
                    <a:gd name="T15" fmla="*/ 0 h 1576"/>
                    <a:gd name="T16" fmla="*/ 9 w 1975"/>
                    <a:gd name="T17" fmla="*/ 0 h 1576"/>
                    <a:gd name="T18" fmla="*/ 7 w 1975"/>
                    <a:gd name="T19" fmla="*/ 2 h 1576"/>
                    <a:gd name="T20" fmla="*/ 7 w 1975"/>
                    <a:gd name="T21" fmla="*/ 5 h 1576"/>
                    <a:gd name="T22" fmla="*/ 7 w 1975"/>
                    <a:gd name="T23" fmla="*/ 7 h 1576"/>
                    <a:gd name="T24" fmla="*/ 7 w 1975"/>
                    <a:gd name="T25" fmla="*/ 7 h 1576"/>
                    <a:gd name="T26" fmla="*/ 6 w 1975"/>
                    <a:gd name="T27" fmla="*/ 5 h 1576"/>
                    <a:gd name="T28" fmla="*/ 6 w 1975"/>
                    <a:gd name="T29" fmla="*/ 7 h 1576"/>
                    <a:gd name="T30" fmla="*/ 5 w 1975"/>
                    <a:gd name="T31" fmla="*/ 7 h 1576"/>
                    <a:gd name="T32" fmla="*/ 5 w 1975"/>
                    <a:gd name="T33" fmla="*/ 5 h 1576"/>
                    <a:gd name="T34" fmla="*/ 5 w 1975"/>
                    <a:gd name="T35" fmla="*/ 2 h 1576"/>
                    <a:gd name="T36" fmla="*/ 4 w 1975"/>
                    <a:gd name="T37" fmla="*/ 2 h 1576"/>
                    <a:gd name="T38" fmla="*/ 4 w 1975"/>
                    <a:gd name="T39" fmla="*/ 2 h 1576"/>
                    <a:gd name="T40" fmla="*/ 4 w 1975"/>
                    <a:gd name="T41" fmla="*/ 5 h 1576"/>
                    <a:gd name="T42" fmla="*/ 4 w 1975"/>
                    <a:gd name="T43" fmla="*/ 7 h 1576"/>
                    <a:gd name="T44" fmla="*/ 3 w 1975"/>
                    <a:gd name="T45" fmla="*/ 7 h 1576"/>
                    <a:gd name="T46" fmla="*/ 3 w 1975"/>
                    <a:gd name="T47" fmla="*/ 5 h 1576"/>
                    <a:gd name="T48" fmla="*/ 2 w 1975"/>
                    <a:gd name="T49" fmla="*/ 7 h 1576"/>
                    <a:gd name="T50" fmla="*/ 2 w 1975"/>
                    <a:gd name="T51" fmla="*/ 7 h 1576"/>
                    <a:gd name="T52" fmla="*/ 2 w 1975"/>
                    <a:gd name="T53" fmla="*/ 5 h 1576"/>
                    <a:gd name="T54" fmla="*/ 2 w 1975"/>
                    <a:gd name="T55" fmla="*/ 2 h 1576"/>
                    <a:gd name="T56" fmla="*/ 0 w 1975"/>
                    <a:gd name="T57" fmla="*/ 0 h 1576"/>
                    <a:gd name="T58" fmla="*/ 1 w 1975"/>
                    <a:gd name="T59" fmla="*/ 0 h 1576"/>
                    <a:gd name="T60" fmla="*/ 3 w 1975"/>
                    <a:gd name="T61" fmla="*/ 2 h 1576"/>
                    <a:gd name="T62" fmla="*/ 4 w 1975"/>
                    <a:gd name="T63" fmla="*/ 1 h 1576"/>
                    <a:gd name="T64" fmla="*/ 3 w 1975"/>
                    <a:gd name="T65" fmla="*/ 0 h 157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1975" h="1576">
                      <a:moveTo>
                        <a:pt x="711" y="0"/>
                      </a:moveTo>
                      <a:lnTo>
                        <a:pt x="871" y="0"/>
                      </a:lnTo>
                      <a:lnTo>
                        <a:pt x="989" y="101"/>
                      </a:lnTo>
                      <a:lnTo>
                        <a:pt x="1105" y="0"/>
                      </a:lnTo>
                      <a:lnTo>
                        <a:pt x="1264" y="0"/>
                      </a:lnTo>
                      <a:lnTo>
                        <a:pt x="1093" y="193"/>
                      </a:lnTo>
                      <a:lnTo>
                        <a:pt x="1342" y="402"/>
                      </a:lnTo>
                      <a:lnTo>
                        <a:pt x="1813" y="0"/>
                      </a:lnTo>
                      <a:lnTo>
                        <a:pt x="1975" y="0"/>
                      </a:lnTo>
                      <a:lnTo>
                        <a:pt x="1551" y="474"/>
                      </a:lnTo>
                      <a:lnTo>
                        <a:pt x="1551" y="958"/>
                      </a:lnTo>
                      <a:lnTo>
                        <a:pt x="1627" y="1576"/>
                      </a:lnTo>
                      <a:lnTo>
                        <a:pt x="1464" y="1576"/>
                      </a:lnTo>
                      <a:lnTo>
                        <a:pt x="1342" y="959"/>
                      </a:lnTo>
                      <a:lnTo>
                        <a:pt x="1234" y="1576"/>
                      </a:lnTo>
                      <a:lnTo>
                        <a:pt x="1074" y="1576"/>
                      </a:lnTo>
                      <a:lnTo>
                        <a:pt x="1132" y="958"/>
                      </a:lnTo>
                      <a:lnTo>
                        <a:pt x="1132" y="474"/>
                      </a:lnTo>
                      <a:lnTo>
                        <a:pt x="989" y="310"/>
                      </a:lnTo>
                      <a:lnTo>
                        <a:pt x="839" y="474"/>
                      </a:lnTo>
                      <a:lnTo>
                        <a:pt x="839" y="958"/>
                      </a:lnTo>
                      <a:lnTo>
                        <a:pt x="916" y="1576"/>
                      </a:lnTo>
                      <a:lnTo>
                        <a:pt x="759" y="1576"/>
                      </a:lnTo>
                      <a:lnTo>
                        <a:pt x="632" y="959"/>
                      </a:lnTo>
                      <a:lnTo>
                        <a:pt x="525" y="1576"/>
                      </a:lnTo>
                      <a:lnTo>
                        <a:pt x="366" y="1576"/>
                      </a:lnTo>
                      <a:lnTo>
                        <a:pt x="426" y="958"/>
                      </a:lnTo>
                      <a:lnTo>
                        <a:pt x="426" y="474"/>
                      </a:lnTo>
                      <a:lnTo>
                        <a:pt x="0" y="0"/>
                      </a:lnTo>
                      <a:lnTo>
                        <a:pt x="162" y="0"/>
                      </a:lnTo>
                      <a:lnTo>
                        <a:pt x="632" y="402"/>
                      </a:lnTo>
                      <a:lnTo>
                        <a:pt x="881" y="193"/>
                      </a:lnTo>
                      <a:lnTo>
                        <a:pt x="711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612" name="Freeform 87"/>
                <p:cNvSpPr>
                  <a:spLocks/>
                </p:cNvSpPr>
                <p:nvPr/>
              </p:nvSpPr>
              <p:spPr bwMode="auto">
                <a:xfrm>
                  <a:off x="5018" y="1171"/>
                  <a:ext cx="45" cy="40"/>
                </a:xfrm>
                <a:custGeom>
                  <a:avLst/>
                  <a:gdLst>
                    <a:gd name="T0" fmla="*/ 1 w 272"/>
                    <a:gd name="T1" fmla="*/ 0 h 244"/>
                    <a:gd name="T2" fmla="*/ 1 w 272"/>
                    <a:gd name="T3" fmla="*/ 0 h 244"/>
                    <a:gd name="T4" fmla="*/ 1 w 272"/>
                    <a:gd name="T5" fmla="*/ 0 h 244"/>
                    <a:gd name="T6" fmla="*/ 1 w 272"/>
                    <a:gd name="T7" fmla="*/ 0 h 244"/>
                    <a:gd name="T8" fmla="*/ 1 w 272"/>
                    <a:gd name="T9" fmla="*/ 0 h 244"/>
                    <a:gd name="T10" fmla="*/ 0 w 272"/>
                    <a:gd name="T11" fmla="*/ 0 h 244"/>
                    <a:gd name="T12" fmla="*/ 0 w 272"/>
                    <a:gd name="T13" fmla="*/ 0 h 244"/>
                    <a:gd name="T14" fmla="*/ 0 w 272"/>
                    <a:gd name="T15" fmla="*/ 0 h 244"/>
                    <a:gd name="T16" fmla="*/ 0 w 272"/>
                    <a:gd name="T17" fmla="*/ 1 h 244"/>
                    <a:gd name="T18" fmla="*/ 0 w 272"/>
                    <a:gd name="T19" fmla="*/ 1 h 244"/>
                    <a:gd name="T20" fmla="*/ 0 w 272"/>
                    <a:gd name="T21" fmla="*/ 1 h 244"/>
                    <a:gd name="T22" fmla="*/ 0 w 272"/>
                    <a:gd name="T23" fmla="*/ 1 h 244"/>
                    <a:gd name="T24" fmla="*/ 1 w 272"/>
                    <a:gd name="T25" fmla="*/ 1 h 244"/>
                    <a:gd name="T26" fmla="*/ 1 w 272"/>
                    <a:gd name="T27" fmla="*/ 1 h 244"/>
                    <a:gd name="T28" fmla="*/ 1 w 272"/>
                    <a:gd name="T29" fmla="*/ 1 h 244"/>
                    <a:gd name="T30" fmla="*/ 1 w 272"/>
                    <a:gd name="T31" fmla="*/ 1 h 244"/>
                    <a:gd name="T32" fmla="*/ 1 w 272"/>
                    <a:gd name="T33" fmla="*/ 0 h 24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72" h="244">
                      <a:moveTo>
                        <a:pt x="272" y="123"/>
                      </a:moveTo>
                      <a:lnTo>
                        <a:pt x="261" y="74"/>
                      </a:lnTo>
                      <a:lnTo>
                        <a:pt x="231" y="36"/>
                      </a:lnTo>
                      <a:lnTo>
                        <a:pt x="184" y="9"/>
                      </a:lnTo>
                      <a:lnTo>
                        <a:pt x="130" y="0"/>
                      </a:lnTo>
                      <a:lnTo>
                        <a:pt x="78" y="14"/>
                      </a:lnTo>
                      <a:lnTo>
                        <a:pt x="33" y="42"/>
                      </a:lnTo>
                      <a:lnTo>
                        <a:pt x="5" y="85"/>
                      </a:lnTo>
                      <a:lnTo>
                        <a:pt x="0" y="133"/>
                      </a:lnTo>
                      <a:lnTo>
                        <a:pt x="14" y="182"/>
                      </a:lnTo>
                      <a:lnTo>
                        <a:pt x="50" y="218"/>
                      </a:lnTo>
                      <a:lnTo>
                        <a:pt x="98" y="240"/>
                      </a:lnTo>
                      <a:lnTo>
                        <a:pt x="153" y="244"/>
                      </a:lnTo>
                      <a:lnTo>
                        <a:pt x="204" y="229"/>
                      </a:lnTo>
                      <a:lnTo>
                        <a:pt x="246" y="195"/>
                      </a:lnTo>
                      <a:lnTo>
                        <a:pt x="268" y="150"/>
                      </a:lnTo>
                      <a:lnTo>
                        <a:pt x="272" y="123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613" name="Freeform 88"/>
                <p:cNvSpPr>
                  <a:spLocks/>
                </p:cNvSpPr>
                <p:nvPr/>
              </p:nvSpPr>
              <p:spPr bwMode="auto">
                <a:xfrm>
                  <a:off x="5137" y="1171"/>
                  <a:ext cx="45" cy="40"/>
                </a:xfrm>
                <a:custGeom>
                  <a:avLst/>
                  <a:gdLst>
                    <a:gd name="T0" fmla="*/ 1 w 271"/>
                    <a:gd name="T1" fmla="*/ 0 h 244"/>
                    <a:gd name="T2" fmla="*/ 1 w 271"/>
                    <a:gd name="T3" fmla="*/ 0 h 244"/>
                    <a:gd name="T4" fmla="*/ 1 w 271"/>
                    <a:gd name="T5" fmla="*/ 0 h 244"/>
                    <a:gd name="T6" fmla="*/ 1 w 271"/>
                    <a:gd name="T7" fmla="*/ 0 h 244"/>
                    <a:gd name="T8" fmla="*/ 0 w 271"/>
                    <a:gd name="T9" fmla="*/ 0 h 244"/>
                    <a:gd name="T10" fmla="*/ 0 w 271"/>
                    <a:gd name="T11" fmla="*/ 0 h 244"/>
                    <a:gd name="T12" fmla="*/ 0 w 271"/>
                    <a:gd name="T13" fmla="*/ 0 h 244"/>
                    <a:gd name="T14" fmla="*/ 0 w 271"/>
                    <a:gd name="T15" fmla="*/ 0 h 244"/>
                    <a:gd name="T16" fmla="*/ 0 w 271"/>
                    <a:gd name="T17" fmla="*/ 1 h 244"/>
                    <a:gd name="T18" fmla="*/ 0 w 271"/>
                    <a:gd name="T19" fmla="*/ 1 h 244"/>
                    <a:gd name="T20" fmla="*/ 0 w 271"/>
                    <a:gd name="T21" fmla="*/ 1 h 244"/>
                    <a:gd name="T22" fmla="*/ 0 w 271"/>
                    <a:gd name="T23" fmla="*/ 1 h 244"/>
                    <a:gd name="T24" fmla="*/ 1 w 271"/>
                    <a:gd name="T25" fmla="*/ 1 h 244"/>
                    <a:gd name="T26" fmla="*/ 1 w 271"/>
                    <a:gd name="T27" fmla="*/ 1 h 244"/>
                    <a:gd name="T28" fmla="*/ 1 w 271"/>
                    <a:gd name="T29" fmla="*/ 1 h 244"/>
                    <a:gd name="T30" fmla="*/ 1 w 271"/>
                    <a:gd name="T31" fmla="*/ 1 h 244"/>
                    <a:gd name="T32" fmla="*/ 1 w 271"/>
                    <a:gd name="T33" fmla="*/ 0 h 24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71" h="244">
                      <a:moveTo>
                        <a:pt x="271" y="123"/>
                      </a:moveTo>
                      <a:lnTo>
                        <a:pt x="261" y="74"/>
                      </a:lnTo>
                      <a:lnTo>
                        <a:pt x="229" y="36"/>
                      </a:lnTo>
                      <a:lnTo>
                        <a:pt x="184" y="9"/>
                      </a:lnTo>
                      <a:lnTo>
                        <a:pt x="129" y="0"/>
                      </a:lnTo>
                      <a:lnTo>
                        <a:pt x="74" y="14"/>
                      </a:lnTo>
                      <a:lnTo>
                        <a:pt x="32" y="42"/>
                      </a:lnTo>
                      <a:lnTo>
                        <a:pt x="6" y="85"/>
                      </a:lnTo>
                      <a:lnTo>
                        <a:pt x="0" y="133"/>
                      </a:lnTo>
                      <a:lnTo>
                        <a:pt x="15" y="182"/>
                      </a:lnTo>
                      <a:lnTo>
                        <a:pt x="48" y="218"/>
                      </a:lnTo>
                      <a:lnTo>
                        <a:pt x="98" y="240"/>
                      </a:lnTo>
                      <a:lnTo>
                        <a:pt x="153" y="244"/>
                      </a:lnTo>
                      <a:lnTo>
                        <a:pt x="205" y="229"/>
                      </a:lnTo>
                      <a:lnTo>
                        <a:pt x="244" y="195"/>
                      </a:lnTo>
                      <a:lnTo>
                        <a:pt x="268" y="150"/>
                      </a:lnTo>
                      <a:lnTo>
                        <a:pt x="271" y="123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3605" name="Group 122"/>
            <p:cNvGrpSpPr>
              <a:grpSpLocks/>
            </p:cNvGrpSpPr>
            <p:nvPr/>
          </p:nvGrpSpPr>
          <p:grpSpPr bwMode="auto">
            <a:xfrm>
              <a:off x="2200" y="1900"/>
              <a:ext cx="362" cy="290"/>
              <a:chOff x="4936" y="1159"/>
              <a:chExt cx="329" cy="263"/>
            </a:xfrm>
          </p:grpSpPr>
          <p:sp>
            <p:nvSpPr>
              <p:cNvPr id="23606" name="Freeform 123"/>
              <p:cNvSpPr>
                <a:spLocks/>
              </p:cNvSpPr>
              <p:nvPr/>
            </p:nvSpPr>
            <p:spPr bwMode="auto">
              <a:xfrm>
                <a:off x="4936" y="1159"/>
                <a:ext cx="329" cy="263"/>
              </a:xfrm>
              <a:custGeom>
                <a:avLst/>
                <a:gdLst>
                  <a:gd name="T0" fmla="*/ 3 w 1975"/>
                  <a:gd name="T1" fmla="*/ 0 h 1576"/>
                  <a:gd name="T2" fmla="*/ 4 w 1975"/>
                  <a:gd name="T3" fmla="*/ 0 h 1576"/>
                  <a:gd name="T4" fmla="*/ 4 w 1975"/>
                  <a:gd name="T5" fmla="*/ 1 h 1576"/>
                  <a:gd name="T6" fmla="*/ 5 w 1975"/>
                  <a:gd name="T7" fmla="*/ 0 h 1576"/>
                  <a:gd name="T8" fmla="*/ 6 w 1975"/>
                  <a:gd name="T9" fmla="*/ 0 h 1576"/>
                  <a:gd name="T10" fmla="*/ 5 w 1975"/>
                  <a:gd name="T11" fmla="*/ 1 h 1576"/>
                  <a:gd name="T12" fmla="*/ 6 w 1975"/>
                  <a:gd name="T13" fmla="*/ 2 h 1576"/>
                  <a:gd name="T14" fmla="*/ 8 w 1975"/>
                  <a:gd name="T15" fmla="*/ 0 h 1576"/>
                  <a:gd name="T16" fmla="*/ 9 w 1975"/>
                  <a:gd name="T17" fmla="*/ 0 h 1576"/>
                  <a:gd name="T18" fmla="*/ 7 w 1975"/>
                  <a:gd name="T19" fmla="*/ 2 h 1576"/>
                  <a:gd name="T20" fmla="*/ 7 w 1975"/>
                  <a:gd name="T21" fmla="*/ 5 h 1576"/>
                  <a:gd name="T22" fmla="*/ 7 w 1975"/>
                  <a:gd name="T23" fmla="*/ 7 h 1576"/>
                  <a:gd name="T24" fmla="*/ 7 w 1975"/>
                  <a:gd name="T25" fmla="*/ 7 h 1576"/>
                  <a:gd name="T26" fmla="*/ 6 w 1975"/>
                  <a:gd name="T27" fmla="*/ 5 h 1576"/>
                  <a:gd name="T28" fmla="*/ 6 w 1975"/>
                  <a:gd name="T29" fmla="*/ 7 h 1576"/>
                  <a:gd name="T30" fmla="*/ 5 w 1975"/>
                  <a:gd name="T31" fmla="*/ 7 h 1576"/>
                  <a:gd name="T32" fmla="*/ 5 w 1975"/>
                  <a:gd name="T33" fmla="*/ 5 h 1576"/>
                  <a:gd name="T34" fmla="*/ 5 w 1975"/>
                  <a:gd name="T35" fmla="*/ 2 h 1576"/>
                  <a:gd name="T36" fmla="*/ 4 w 1975"/>
                  <a:gd name="T37" fmla="*/ 2 h 1576"/>
                  <a:gd name="T38" fmla="*/ 4 w 1975"/>
                  <a:gd name="T39" fmla="*/ 2 h 1576"/>
                  <a:gd name="T40" fmla="*/ 4 w 1975"/>
                  <a:gd name="T41" fmla="*/ 5 h 1576"/>
                  <a:gd name="T42" fmla="*/ 4 w 1975"/>
                  <a:gd name="T43" fmla="*/ 7 h 1576"/>
                  <a:gd name="T44" fmla="*/ 3 w 1975"/>
                  <a:gd name="T45" fmla="*/ 7 h 1576"/>
                  <a:gd name="T46" fmla="*/ 3 w 1975"/>
                  <a:gd name="T47" fmla="*/ 5 h 1576"/>
                  <a:gd name="T48" fmla="*/ 2 w 1975"/>
                  <a:gd name="T49" fmla="*/ 7 h 1576"/>
                  <a:gd name="T50" fmla="*/ 2 w 1975"/>
                  <a:gd name="T51" fmla="*/ 7 h 1576"/>
                  <a:gd name="T52" fmla="*/ 2 w 1975"/>
                  <a:gd name="T53" fmla="*/ 5 h 1576"/>
                  <a:gd name="T54" fmla="*/ 2 w 1975"/>
                  <a:gd name="T55" fmla="*/ 2 h 1576"/>
                  <a:gd name="T56" fmla="*/ 0 w 1975"/>
                  <a:gd name="T57" fmla="*/ 0 h 1576"/>
                  <a:gd name="T58" fmla="*/ 1 w 1975"/>
                  <a:gd name="T59" fmla="*/ 0 h 1576"/>
                  <a:gd name="T60" fmla="*/ 3 w 1975"/>
                  <a:gd name="T61" fmla="*/ 2 h 1576"/>
                  <a:gd name="T62" fmla="*/ 4 w 1975"/>
                  <a:gd name="T63" fmla="*/ 1 h 1576"/>
                  <a:gd name="T64" fmla="*/ 3 w 1975"/>
                  <a:gd name="T65" fmla="*/ 0 h 157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975" h="1576">
                    <a:moveTo>
                      <a:pt x="711" y="0"/>
                    </a:moveTo>
                    <a:lnTo>
                      <a:pt x="871" y="0"/>
                    </a:lnTo>
                    <a:lnTo>
                      <a:pt x="989" y="101"/>
                    </a:lnTo>
                    <a:lnTo>
                      <a:pt x="1105" y="0"/>
                    </a:lnTo>
                    <a:lnTo>
                      <a:pt x="1264" y="0"/>
                    </a:lnTo>
                    <a:lnTo>
                      <a:pt x="1093" y="193"/>
                    </a:lnTo>
                    <a:lnTo>
                      <a:pt x="1342" y="402"/>
                    </a:lnTo>
                    <a:lnTo>
                      <a:pt x="1813" y="0"/>
                    </a:lnTo>
                    <a:lnTo>
                      <a:pt x="1975" y="0"/>
                    </a:lnTo>
                    <a:lnTo>
                      <a:pt x="1551" y="474"/>
                    </a:lnTo>
                    <a:lnTo>
                      <a:pt x="1551" y="958"/>
                    </a:lnTo>
                    <a:lnTo>
                      <a:pt x="1627" y="1576"/>
                    </a:lnTo>
                    <a:lnTo>
                      <a:pt x="1464" y="1576"/>
                    </a:lnTo>
                    <a:lnTo>
                      <a:pt x="1342" y="959"/>
                    </a:lnTo>
                    <a:lnTo>
                      <a:pt x="1234" y="1576"/>
                    </a:lnTo>
                    <a:lnTo>
                      <a:pt x="1074" y="1576"/>
                    </a:lnTo>
                    <a:lnTo>
                      <a:pt x="1132" y="958"/>
                    </a:lnTo>
                    <a:lnTo>
                      <a:pt x="1132" y="474"/>
                    </a:lnTo>
                    <a:lnTo>
                      <a:pt x="989" y="310"/>
                    </a:lnTo>
                    <a:lnTo>
                      <a:pt x="839" y="474"/>
                    </a:lnTo>
                    <a:lnTo>
                      <a:pt x="839" y="958"/>
                    </a:lnTo>
                    <a:lnTo>
                      <a:pt x="916" y="1576"/>
                    </a:lnTo>
                    <a:lnTo>
                      <a:pt x="759" y="1576"/>
                    </a:lnTo>
                    <a:lnTo>
                      <a:pt x="632" y="959"/>
                    </a:lnTo>
                    <a:lnTo>
                      <a:pt x="525" y="1576"/>
                    </a:lnTo>
                    <a:lnTo>
                      <a:pt x="366" y="1576"/>
                    </a:lnTo>
                    <a:lnTo>
                      <a:pt x="426" y="958"/>
                    </a:lnTo>
                    <a:lnTo>
                      <a:pt x="426" y="474"/>
                    </a:lnTo>
                    <a:lnTo>
                      <a:pt x="0" y="0"/>
                    </a:lnTo>
                    <a:lnTo>
                      <a:pt x="162" y="0"/>
                    </a:lnTo>
                    <a:lnTo>
                      <a:pt x="632" y="402"/>
                    </a:lnTo>
                    <a:lnTo>
                      <a:pt x="881" y="193"/>
                    </a:lnTo>
                    <a:lnTo>
                      <a:pt x="711" y="0"/>
                    </a:lnTo>
                    <a:close/>
                  </a:path>
                </a:pathLst>
              </a:custGeom>
              <a:solidFill>
                <a:srgbClr val="FFCC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07" name="Freeform 124"/>
              <p:cNvSpPr>
                <a:spLocks/>
              </p:cNvSpPr>
              <p:nvPr/>
            </p:nvSpPr>
            <p:spPr bwMode="auto">
              <a:xfrm>
                <a:off x="5018" y="1171"/>
                <a:ext cx="45" cy="40"/>
              </a:xfrm>
              <a:custGeom>
                <a:avLst/>
                <a:gdLst>
                  <a:gd name="T0" fmla="*/ 1 w 272"/>
                  <a:gd name="T1" fmla="*/ 0 h 244"/>
                  <a:gd name="T2" fmla="*/ 1 w 272"/>
                  <a:gd name="T3" fmla="*/ 0 h 244"/>
                  <a:gd name="T4" fmla="*/ 1 w 272"/>
                  <a:gd name="T5" fmla="*/ 0 h 244"/>
                  <a:gd name="T6" fmla="*/ 1 w 272"/>
                  <a:gd name="T7" fmla="*/ 0 h 244"/>
                  <a:gd name="T8" fmla="*/ 1 w 272"/>
                  <a:gd name="T9" fmla="*/ 0 h 244"/>
                  <a:gd name="T10" fmla="*/ 0 w 272"/>
                  <a:gd name="T11" fmla="*/ 0 h 244"/>
                  <a:gd name="T12" fmla="*/ 0 w 272"/>
                  <a:gd name="T13" fmla="*/ 0 h 244"/>
                  <a:gd name="T14" fmla="*/ 0 w 272"/>
                  <a:gd name="T15" fmla="*/ 0 h 244"/>
                  <a:gd name="T16" fmla="*/ 0 w 272"/>
                  <a:gd name="T17" fmla="*/ 1 h 244"/>
                  <a:gd name="T18" fmla="*/ 0 w 272"/>
                  <a:gd name="T19" fmla="*/ 1 h 244"/>
                  <a:gd name="T20" fmla="*/ 0 w 272"/>
                  <a:gd name="T21" fmla="*/ 1 h 244"/>
                  <a:gd name="T22" fmla="*/ 0 w 272"/>
                  <a:gd name="T23" fmla="*/ 1 h 244"/>
                  <a:gd name="T24" fmla="*/ 1 w 272"/>
                  <a:gd name="T25" fmla="*/ 1 h 244"/>
                  <a:gd name="T26" fmla="*/ 1 w 272"/>
                  <a:gd name="T27" fmla="*/ 1 h 244"/>
                  <a:gd name="T28" fmla="*/ 1 w 272"/>
                  <a:gd name="T29" fmla="*/ 1 h 244"/>
                  <a:gd name="T30" fmla="*/ 1 w 272"/>
                  <a:gd name="T31" fmla="*/ 1 h 244"/>
                  <a:gd name="T32" fmla="*/ 1 w 272"/>
                  <a:gd name="T33" fmla="*/ 0 h 2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72" h="244">
                    <a:moveTo>
                      <a:pt x="272" y="123"/>
                    </a:moveTo>
                    <a:lnTo>
                      <a:pt x="261" y="74"/>
                    </a:lnTo>
                    <a:lnTo>
                      <a:pt x="231" y="36"/>
                    </a:lnTo>
                    <a:lnTo>
                      <a:pt x="184" y="9"/>
                    </a:lnTo>
                    <a:lnTo>
                      <a:pt x="130" y="0"/>
                    </a:lnTo>
                    <a:lnTo>
                      <a:pt x="78" y="14"/>
                    </a:lnTo>
                    <a:lnTo>
                      <a:pt x="33" y="42"/>
                    </a:lnTo>
                    <a:lnTo>
                      <a:pt x="5" y="85"/>
                    </a:lnTo>
                    <a:lnTo>
                      <a:pt x="0" y="133"/>
                    </a:lnTo>
                    <a:lnTo>
                      <a:pt x="14" y="182"/>
                    </a:lnTo>
                    <a:lnTo>
                      <a:pt x="50" y="218"/>
                    </a:lnTo>
                    <a:lnTo>
                      <a:pt x="98" y="240"/>
                    </a:lnTo>
                    <a:lnTo>
                      <a:pt x="153" y="244"/>
                    </a:lnTo>
                    <a:lnTo>
                      <a:pt x="204" y="229"/>
                    </a:lnTo>
                    <a:lnTo>
                      <a:pt x="246" y="195"/>
                    </a:lnTo>
                    <a:lnTo>
                      <a:pt x="268" y="150"/>
                    </a:lnTo>
                    <a:lnTo>
                      <a:pt x="272" y="123"/>
                    </a:lnTo>
                    <a:close/>
                  </a:path>
                </a:pathLst>
              </a:custGeom>
              <a:solidFill>
                <a:srgbClr val="FFCC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08" name="Freeform 125"/>
              <p:cNvSpPr>
                <a:spLocks/>
              </p:cNvSpPr>
              <p:nvPr/>
            </p:nvSpPr>
            <p:spPr bwMode="auto">
              <a:xfrm>
                <a:off x="5137" y="1171"/>
                <a:ext cx="45" cy="40"/>
              </a:xfrm>
              <a:custGeom>
                <a:avLst/>
                <a:gdLst>
                  <a:gd name="T0" fmla="*/ 1 w 271"/>
                  <a:gd name="T1" fmla="*/ 0 h 244"/>
                  <a:gd name="T2" fmla="*/ 1 w 271"/>
                  <a:gd name="T3" fmla="*/ 0 h 244"/>
                  <a:gd name="T4" fmla="*/ 1 w 271"/>
                  <a:gd name="T5" fmla="*/ 0 h 244"/>
                  <a:gd name="T6" fmla="*/ 1 w 271"/>
                  <a:gd name="T7" fmla="*/ 0 h 244"/>
                  <a:gd name="T8" fmla="*/ 0 w 271"/>
                  <a:gd name="T9" fmla="*/ 0 h 244"/>
                  <a:gd name="T10" fmla="*/ 0 w 271"/>
                  <a:gd name="T11" fmla="*/ 0 h 244"/>
                  <a:gd name="T12" fmla="*/ 0 w 271"/>
                  <a:gd name="T13" fmla="*/ 0 h 244"/>
                  <a:gd name="T14" fmla="*/ 0 w 271"/>
                  <a:gd name="T15" fmla="*/ 0 h 244"/>
                  <a:gd name="T16" fmla="*/ 0 w 271"/>
                  <a:gd name="T17" fmla="*/ 1 h 244"/>
                  <a:gd name="T18" fmla="*/ 0 w 271"/>
                  <a:gd name="T19" fmla="*/ 1 h 244"/>
                  <a:gd name="T20" fmla="*/ 0 w 271"/>
                  <a:gd name="T21" fmla="*/ 1 h 244"/>
                  <a:gd name="T22" fmla="*/ 0 w 271"/>
                  <a:gd name="T23" fmla="*/ 1 h 244"/>
                  <a:gd name="T24" fmla="*/ 1 w 271"/>
                  <a:gd name="T25" fmla="*/ 1 h 244"/>
                  <a:gd name="T26" fmla="*/ 1 w 271"/>
                  <a:gd name="T27" fmla="*/ 1 h 244"/>
                  <a:gd name="T28" fmla="*/ 1 w 271"/>
                  <a:gd name="T29" fmla="*/ 1 h 244"/>
                  <a:gd name="T30" fmla="*/ 1 w 271"/>
                  <a:gd name="T31" fmla="*/ 1 h 244"/>
                  <a:gd name="T32" fmla="*/ 1 w 271"/>
                  <a:gd name="T33" fmla="*/ 0 h 2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71" h="244">
                    <a:moveTo>
                      <a:pt x="271" y="123"/>
                    </a:moveTo>
                    <a:lnTo>
                      <a:pt x="261" y="74"/>
                    </a:lnTo>
                    <a:lnTo>
                      <a:pt x="229" y="36"/>
                    </a:lnTo>
                    <a:lnTo>
                      <a:pt x="184" y="9"/>
                    </a:lnTo>
                    <a:lnTo>
                      <a:pt x="129" y="0"/>
                    </a:lnTo>
                    <a:lnTo>
                      <a:pt x="74" y="14"/>
                    </a:lnTo>
                    <a:lnTo>
                      <a:pt x="32" y="42"/>
                    </a:lnTo>
                    <a:lnTo>
                      <a:pt x="6" y="85"/>
                    </a:lnTo>
                    <a:lnTo>
                      <a:pt x="0" y="133"/>
                    </a:lnTo>
                    <a:lnTo>
                      <a:pt x="15" y="182"/>
                    </a:lnTo>
                    <a:lnTo>
                      <a:pt x="48" y="218"/>
                    </a:lnTo>
                    <a:lnTo>
                      <a:pt x="98" y="240"/>
                    </a:lnTo>
                    <a:lnTo>
                      <a:pt x="153" y="244"/>
                    </a:lnTo>
                    <a:lnTo>
                      <a:pt x="205" y="229"/>
                    </a:lnTo>
                    <a:lnTo>
                      <a:pt x="244" y="195"/>
                    </a:lnTo>
                    <a:lnTo>
                      <a:pt x="268" y="150"/>
                    </a:lnTo>
                    <a:lnTo>
                      <a:pt x="271" y="123"/>
                    </a:lnTo>
                    <a:close/>
                  </a:path>
                </a:pathLst>
              </a:custGeom>
              <a:solidFill>
                <a:srgbClr val="FFCC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3558" name="Rectangle 2"/>
          <p:cNvSpPr>
            <a:spLocks noChangeArrowheads="1"/>
          </p:cNvSpPr>
          <p:nvPr/>
        </p:nvSpPr>
        <p:spPr bwMode="auto">
          <a:xfrm>
            <a:off x="2743200" y="57150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FontTx/>
              <a:buNone/>
            </a:pPr>
            <a:endParaRPr lang="en-US" altLang="en-U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1981200" y="457200"/>
            <a:ext cx="82296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Cultural exchange had many aspects.</a:t>
            </a: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1981200" y="4175126"/>
            <a:ext cx="36576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400">
                <a:solidFill>
                  <a:srgbClr val="CD7C11"/>
                </a:solidFill>
              </a:rPr>
              <a:t>People shared ideas </a:t>
            </a:r>
            <a:br>
              <a:rPr lang="en-US" altLang="en-US" sz="2400">
                <a:solidFill>
                  <a:srgbClr val="CD7C11"/>
                </a:solidFill>
              </a:rPr>
            </a:br>
            <a:r>
              <a:rPr lang="en-US" altLang="en-US" sz="2400">
                <a:solidFill>
                  <a:srgbClr val="CD7C11"/>
                </a:solidFill>
              </a:rPr>
              <a:t>across regions.</a:t>
            </a:r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1981200" y="1295401"/>
            <a:ext cx="36576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solidFill>
                  <a:srgbClr val="CD7C11"/>
                </a:solidFill>
              </a:rPr>
              <a:t>Population increased </a:t>
            </a:r>
            <a:br>
              <a:rPr lang="en-US" altLang="en-US" sz="2400" dirty="0">
                <a:solidFill>
                  <a:srgbClr val="CD7C11"/>
                </a:solidFill>
              </a:rPr>
            </a:br>
            <a:r>
              <a:rPr lang="en-US" altLang="en-US" sz="2400" dirty="0">
                <a:solidFill>
                  <a:srgbClr val="CD7C11"/>
                </a:solidFill>
              </a:rPr>
              <a:t>and people migrated.</a:t>
            </a:r>
          </a:p>
        </p:txBody>
      </p:sp>
      <p:sp>
        <p:nvSpPr>
          <p:cNvPr id="88075" name="Text Box 11"/>
          <p:cNvSpPr txBox="1">
            <a:spLocks noChangeArrowheads="1"/>
          </p:cNvSpPr>
          <p:nvPr/>
        </p:nvSpPr>
        <p:spPr bwMode="auto">
          <a:xfrm>
            <a:off x="6400800" y="1143001"/>
            <a:ext cx="38100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en-US" sz="2400">
                <a:solidFill>
                  <a:srgbClr val="CD7C11"/>
                </a:solidFill>
              </a:rPr>
              <a:t>Trade networks expanded </a:t>
            </a:r>
            <a:br>
              <a:rPr lang="en-US" altLang="en-US" sz="2400">
                <a:solidFill>
                  <a:srgbClr val="CD7C11"/>
                </a:solidFill>
              </a:rPr>
            </a:br>
            <a:r>
              <a:rPr lang="en-US" altLang="en-US" sz="2400">
                <a:solidFill>
                  <a:srgbClr val="CD7C11"/>
                </a:solidFill>
              </a:rPr>
              <a:t>and cities grew.</a:t>
            </a:r>
            <a:endParaRPr lang="en-US" altLang="en-US" sz="2400">
              <a:solidFill>
                <a:srgbClr val="CD7C1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88086" name="Picture 22" descr="boo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111750"/>
            <a:ext cx="76200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87" name="Picture 2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5154614"/>
            <a:ext cx="8382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8088" name="AutoShape 24"/>
          <p:cNvSpPr>
            <a:spLocks noChangeArrowheads="1"/>
          </p:cNvSpPr>
          <p:nvPr/>
        </p:nvSpPr>
        <p:spPr bwMode="auto">
          <a:xfrm>
            <a:off x="2514601" y="5181601"/>
            <a:ext cx="619125" cy="206375"/>
          </a:xfrm>
          <a:prstGeom prst="curvedDownArrow">
            <a:avLst>
              <a:gd name="adj1" fmla="val 60000"/>
              <a:gd name="adj2" fmla="val 120000"/>
              <a:gd name="adj3" fmla="val 33333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8089" name="AutoShape 25"/>
          <p:cNvSpPr>
            <a:spLocks noChangeArrowheads="1"/>
          </p:cNvSpPr>
          <p:nvPr/>
        </p:nvSpPr>
        <p:spPr bwMode="auto">
          <a:xfrm flipV="1">
            <a:off x="3581400" y="5334000"/>
            <a:ext cx="685800" cy="228600"/>
          </a:xfrm>
          <a:prstGeom prst="curvedDownArrow">
            <a:avLst>
              <a:gd name="adj1" fmla="val 60000"/>
              <a:gd name="adj2" fmla="val 120000"/>
              <a:gd name="adj3" fmla="val 33333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8090" name="AutoShape 26"/>
          <p:cNvSpPr>
            <a:spLocks noChangeArrowheads="1"/>
          </p:cNvSpPr>
          <p:nvPr/>
        </p:nvSpPr>
        <p:spPr bwMode="auto">
          <a:xfrm>
            <a:off x="4724400" y="5181600"/>
            <a:ext cx="685800" cy="228600"/>
          </a:xfrm>
          <a:prstGeom prst="curvedDownArrow">
            <a:avLst>
              <a:gd name="adj1" fmla="val 60000"/>
              <a:gd name="adj2" fmla="val 120000"/>
              <a:gd name="adj3" fmla="val 33333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88111" name="Group 47"/>
          <p:cNvGrpSpPr>
            <a:grpSpLocks/>
          </p:cNvGrpSpPr>
          <p:nvPr/>
        </p:nvGrpSpPr>
        <p:grpSpPr bwMode="auto">
          <a:xfrm>
            <a:off x="3516314" y="2133601"/>
            <a:ext cx="574675" cy="460375"/>
            <a:chOff x="4936" y="1159"/>
            <a:chExt cx="329" cy="263"/>
          </a:xfrm>
        </p:grpSpPr>
        <p:sp>
          <p:nvSpPr>
            <p:cNvPr id="23601" name="Freeform 41"/>
            <p:cNvSpPr>
              <a:spLocks/>
            </p:cNvSpPr>
            <p:nvPr/>
          </p:nvSpPr>
          <p:spPr bwMode="auto">
            <a:xfrm>
              <a:off x="4936" y="1159"/>
              <a:ext cx="329" cy="263"/>
            </a:xfrm>
            <a:custGeom>
              <a:avLst/>
              <a:gdLst>
                <a:gd name="T0" fmla="*/ 3 w 1975"/>
                <a:gd name="T1" fmla="*/ 0 h 1576"/>
                <a:gd name="T2" fmla="*/ 4 w 1975"/>
                <a:gd name="T3" fmla="*/ 0 h 1576"/>
                <a:gd name="T4" fmla="*/ 4 w 1975"/>
                <a:gd name="T5" fmla="*/ 1 h 1576"/>
                <a:gd name="T6" fmla="*/ 5 w 1975"/>
                <a:gd name="T7" fmla="*/ 0 h 1576"/>
                <a:gd name="T8" fmla="*/ 6 w 1975"/>
                <a:gd name="T9" fmla="*/ 0 h 1576"/>
                <a:gd name="T10" fmla="*/ 5 w 1975"/>
                <a:gd name="T11" fmla="*/ 1 h 1576"/>
                <a:gd name="T12" fmla="*/ 6 w 1975"/>
                <a:gd name="T13" fmla="*/ 2 h 1576"/>
                <a:gd name="T14" fmla="*/ 8 w 1975"/>
                <a:gd name="T15" fmla="*/ 0 h 1576"/>
                <a:gd name="T16" fmla="*/ 9 w 1975"/>
                <a:gd name="T17" fmla="*/ 0 h 1576"/>
                <a:gd name="T18" fmla="*/ 7 w 1975"/>
                <a:gd name="T19" fmla="*/ 2 h 1576"/>
                <a:gd name="T20" fmla="*/ 7 w 1975"/>
                <a:gd name="T21" fmla="*/ 5 h 1576"/>
                <a:gd name="T22" fmla="*/ 7 w 1975"/>
                <a:gd name="T23" fmla="*/ 7 h 1576"/>
                <a:gd name="T24" fmla="*/ 7 w 1975"/>
                <a:gd name="T25" fmla="*/ 7 h 1576"/>
                <a:gd name="T26" fmla="*/ 6 w 1975"/>
                <a:gd name="T27" fmla="*/ 5 h 1576"/>
                <a:gd name="T28" fmla="*/ 6 w 1975"/>
                <a:gd name="T29" fmla="*/ 7 h 1576"/>
                <a:gd name="T30" fmla="*/ 5 w 1975"/>
                <a:gd name="T31" fmla="*/ 7 h 1576"/>
                <a:gd name="T32" fmla="*/ 5 w 1975"/>
                <a:gd name="T33" fmla="*/ 5 h 1576"/>
                <a:gd name="T34" fmla="*/ 5 w 1975"/>
                <a:gd name="T35" fmla="*/ 2 h 1576"/>
                <a:gd name="T36" fmla="*/ 4 w 1975"/>
                <a:gd name="T37" fmla="*/ 2 h 1576"/>
                <a:gd name="T38" fmla="*/ 4 w 1975"/>
                <a:gd name="T39" fmla="*/ 2 h 1576"/>
                <a:gd name="T40" fmla="*/ 4 w 1975"/>
                <a:gd name="T41" fmla="*/ 5 h 1576"/>
                <a:gd name="T42" fmla="*/ 4 w 1975"/>
                <a:gd name="T43" fmla="*/ 7 h 1576"/>
                <a:gd name="T44" fmla="*/ 3 w 1975"/>
                <a:gd name="T45" fmla="*/ 7 h 1576"/>
                <a:gd name="T46" fmla="*/ 3 w 1975"/>
                <a:gd name="T47" fmla="*/ 5 h 1576"/>
                <a:gd name="T48" fmla="*/ 2 w 1975"/>
                <a:gd name="T49" fmla="*/ 7 h 1576"/>
                <a:gd name="T50" fmla="*/ 2 w 1975"/>
                <a:gd name="T51" fmla="*/ 7 h 1576"/>
                <a:gd name="T52" fmla="*/ 2 w 1975"/>
                <a:gd name="T53" fmla="*/ 5 h 1576"/>
                <a:gd name="T54" fmla="*/ 2 w 1975"/>
                <a:gd name="T55" fmla="*/ 2 h 1576"/>
                <a:gd name="T56" fmla="*/ 0 w 1975"/>
                <a:gd name="T57" fmla="*/ 0 h 1576"/>
                <a:gd name="T58" fmla="*/ 1 w 1975"/>
                <a:gd name="T59" fmla="*/ 0 h 1576"/>
                <a:gd name="T60" fmla="*/ 3 w 1975"/>
                <a:gd name="T61" fmla="*/ 2 h 1576"/>
                <a:gd name="T62" fmla="*/ 4 w 1975"/>
                <a:gd name="T63" fmla="*/ 1 h 1576"/>
                <a:gd name="T64" fmla="*/ 3 w 1975"/>
                <a:gd name="T65" fmla="*/ 0 h 157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975" h="1576">
                  <a:moveTo>
                    <a:pt x="711" y="0"/>
                  </a:moveTo>
                  <a:lnTo>
                    <a:pt x="871" y="0"/>
                  </a:lnTo>
                  <a:lnTo>
                    <a:pt x="989" y="101"/>
                  </a:lnTo>
                  <a:lnTo>
                    <a:pt x="1105" y="0"/>
                  </a:lnTo>
                  <a:lnTo>
                    <a:pt x="1264" y="0"/>
                  </a:lnTo>
                  <a:lnTo>
                    <a:pt x="1093" y="193"/>
                  </a:lnTo>
                  <a:lnTo>
                    <a:pt x="1342" y="402"/>
                  </a:lnTo>
                  <a:lnTo>
                    <a:pt x="1813" y="0"/>
                  </a:lnTo>
                  <a:lnTo>
                    <a:pt x="1975" y="0"/>
                  </a:lnTo>
                  <a:lnTo>
                    <a:pt x="1551" y="474"/>
                  </a:lnTo>
                  <a:lnTo>
                    <a:pt x="1551" y="958"/>
                  </a:lnTo>
                  <a:lnTo>
                    <a:pt x="1627" y="1576"/>
                  </a:lnTo>
                  <a:lnTo>
                    <a:pt x="1464" y="1576"/>
                  </a:lnTo>
                  <a:lnTo>
                    <a:pt x="1342" y="959"/>
                  </a:lnTo>
                  <a:lnTo>
                    <a:pt x="1234" y="1576"/>
                  </a:lnTo>
                  <a:lnTo>
                    <a:pt x="1074" y="1576"/>
                  </a:lnTo>
                  <a:lnTo>
                    <a:pt x="1132" y="958"/>
                  </a:lnTo>
                  <a:lnTo>
                    <a:pt x="1132" y="474"/>
                  </a:lnTo>
                  <a:lnTo>
                    <a:pt x="989" y="310"/>
                  </a:lnTo>
                  <a:lnTo>
                    <a:pt x="839" y="474"/>
                  </a:lnTo>
                  <a:lnTo>
                    <a:pt x="839" y="958"/>
                  </a:lnTo>
                  <a:lnTo>
                    <a:pt x="916" y="1576"/>
                  </a:lnTo>
                  <a:lnTo>
                    <a:pt x="759" y="1576"/>
                  </a:lnTo>
                  <a:lnTo>
                    <a:pt x="632" y="959"/>
                  </a:lnTo>
                  <a:lnTo>
                    <a:pt x="525" y="1576"/>
                  </a:lnTo>
                  <a:lnTo>
                    <a:pt x="366" y="1576"/>
                  </a:lnTo>
                  <a:lnTo>
                    <a:pt x="426" y="958"/>
                  </a:lnTo>
                  <a:lnTo>
                    <a:pt x="426" y="474"/>
                  </a:lnTo>
                  <a:lnTo>
                    <a:pt x="0" y="0"/>
                  </a:lnTo>
                  <a:lnTo>
                    <a:pt x="162" y="0"/>
                  </a:lnTo>
                  <a:lnTo>
                    <a:pt x="632" y="402"/>
                  </a:lnTo>
                  <a:lnTo>
                    <a:pt x="881" y="193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FFCC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02" name="Freeform 42"/>
            <p:cNvSpPr>
              <a:spLocks/>
            </p:cNvSpPr>
            <p:nvPr/>
          </p:nvSpPr>
          <p:spPr bwMode="auto">
            <a:xfrm>
              <a:off x="5018" y="1171"/>
              <a:ext cx="45" cy="40"/>
            </a:xfrm>
            <a:custGeom>
              <a:avLst/>
              <a:gdLst>
                <a:gd name="T0" fmla="*/ 1 w 272"/>
                <a:gd name="T1" fmla="*/ 0 h 244"/>
                <a:gd name="T2" fmla="*/ 1 w 272"/>
                <a:gd name="T3" fmla="*/ 0 h 244"/>
                <a:gd name="T4" fmla="*/ 1 w 272"/>
                <a:gd name="T5" fmla="*/ 0 h 244"/>
                <a:gd name="T6" fmla="*/ 1 w 272"/>
                <a:gd name="T7" fmla="*/ 0 h 244"/>
                <a:gd name="T8" fmla="*/ 1 w 272"/>
                <a:gd name="T9" fmla="*/ 0 h 244"/>
                <a:gd name="T10" fmla="*/ 0 w 272"/>
                <a:gd name="T11" fmla="*/ 0 h 244"/>
                <a:gd name="T12" fmla="*/ 0 w 272"/>
                <a:gd name="T13" fmla="*/ 0 h 244"/>
                <a:gd name="T14" fmla="*/ 0 w 272"/>
                <a:gd name="T15" fmla="*/ 0 h 244"/>
                <a:gd name="T16" fmla="*/ 0 w 272"/>
                <a:gd name="T17" fmla="*/ 1 h 244"/>
                <a:gd name="T18" fmla="*/ 0 w 272"/>
                <a:gd name="T19" fmla="*/ 1 h 244"/>
                <a:gd name="T20" fmla="*/ 0 w 272"/>
                <a:gd name="T21" fmla="*/ 1 h 244"/>
                <a:gd name="T22" fmla="*/ 0 w 272"/>
                <a:gd name="T23" fmla="*/ 1 h 244"/>
                <a:gd name="T24" fmla="*/ 1 w 272"/>
                <a:gd name="T25" fmla="*/ 1 h 244"/>
                <a:gd name="T26" fmla="*/ 1 w 272"/>
                <a:gd name="T27" fmla="*/ 1 h 244"/>
                <a:gd name="T28" fmla="*/ 1 w 272"/>
                <a:gd name="T29" fmla="*/ 1 h 244"/>
                <a:gd name="T30" fmla="*/ 1 w 272"/>
                <a:gd name="T31" fmla="*/ 1 h 244"/>
                <a:gd name="T32" fmla="*/ 1 w 272"/>
                <a:gd name="T33" fmla="*/ 0 h 2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2" h="244">
                  <a:moveTo>
                    <a:pt x="272" y="123"/>
                  </a:moveTo>
                  <a:lnTo>
                    <a:pt x="261" y="74"/>
                  </a:lnTo>
                  <a:lnTo>
                    <a:pt x="231" y="36"/>
                  </a:lnTo>
                  <a:lnTo>
                    <a:pt x="184" y="9"/>
                  </a:lnTo>
                  <a:lnTo>
                    <a:pt x="130" y="0"/>
                  </a:lnTo>
                  <a:lnTo>
                    <a:pt x="78" y="14"/>
                  </a:lnTo>
                  <a:lnTo>
                    <a:pt x="33" y="42"/>
                  </a:lnTo>
                  <a:lnTo>
                    <a:pt x="5" y="85"/>
                  </a:lnTo>
                  <a:lnTo>
                    <a:pt x="0" y="133"/>
                  </a:lnTo>
                  <a:lnTo>
                    <a:pt x="14" y="182"/>
                  </a:lnTo>
                  <a:lnTo>
                    <a:pt x="50" y="218"/>
                  </a:lnTo>
                  <a:lnTo>
                    <a:pt x="98" y="240"/>
                  </a:lnTo>
                  <a:lnTo>
                    <a:pt x="153" y="244"/>
                  </a:lnTo>
                  <a:lnTo>
                    <a:pt x="204" y="229"/>
                  </a:lnTo>
                  <a:lnTo>
                    <a:pt x="246" y="195"/>
                  </a:lnTo>
                  <a:lnTo>
                    <a:pt x="268" y="150"/>
                  </a:lnTo>
                  <a:lnTo>
                    <a:pt x="272" y="123"/>
                  </a:lnTo>
                  <a:close/>
                </a:path>
              </a:pathLst>
            </a:custGeom>
            <a:solidFill>
              <a:srgbClr val="FFCC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03" name="Freeform 43"/>
            <p:cNvSpPr>
              <a:spLocks/>
            </p:cNvSpPr>
            <p:nvPr/>
          </p:nvSpPr>
          <p:spPr bwMode="auto">
            <a:xfrm>
              <a:off x="5137" y="1171"/>
              <a:ext cx="45" cy="40"/>
            </a:xfrm>
            <a:custGeom>
              <a:avLst/>
              <a:gdLst>
                <a:gd name="T0" fmla="*/ 1 w 271"/>
                <a:gd name="T1" fmla="*/ 0 h 244"/>
                <a:gd name="T2" fmla="*/ 1 w 271"/>
                <a:gd name="T3" fmla="*/ 0 h 244"/>
                <a:gd name="T4" fmla="*/ 1 w 271"/>
                <a:gd name="T5" fmla="*/ 0 h 244"/>
                <a:gd name="T6" fmla="*/ 1 w 271"/>
                <a:gd name="T7" fmla="*/ 0 h 244"/>
                <a:gd name="T8" fmla="*/ 0 w 271"/>
                <a:gd name="T9" fmla="*/ 0 h 244"/>
                <a:gd name="T10" fmla="*/ 0 w 271"/>
                <a:gd name="T11" fmla="*/ 0 h 244"/>
                <a:gd name="T12" fmla="*/ 0 w 271"/>
                <a:gd name="T13" fmla="*/ 0 h 244"/>
                <a:gd name="T14" fmla="*/ 0 w 271"/>
                <a:gd name="T15" fmla="*/ 0 h 244"/>
                <a:gd name="T16" fmla="*/ 0 w 271"/>
                <a:gd name="T17" fmla="*/ 1 h 244"/>
                <a:gd name="T18" fmla="*/ 0 w 271"/>
                <a:gd name="T19" fmla="*/ 1 h 244"/>
                <a:gd name="T20" fmla="*/ 0 w 271"/>
                <a:gd name="T21" fmla="*/ 1 h 244"/>
                <a:gd name="T22" fmla="*/ 0 w 271"/>
                <a:gd name="T23" fmla="*/ 1 h 244"/>
                <a:gd name="T24" fmla="*/ 1 w 271"/>
                <a:gd name="T25" fmla="*/ 1 h 244"/>
                <a:gd name="T26" fmla="*/ 1 w 271"/>
                <a:gd name="T27" fmla="*/ 1 h 244"/>
                <a:gd name="T28" fmla="*/ 1 w 271"/>
                <a:gd name="T29" fmla="*/ 1 h 244"/>
                <a:gd name="T30" fmla="*/ 1 w 271"/>
                <a:gd name="T31" fmla="*/ 1 h 244"/>
                <a:gd name="T32" fmla="*/ 1 w 271"/>
                <a:gd name="T33" fmla="*/ 0 h 2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1" h="244">
                  <a:moveTo>
                    <a:pt x="271" y="123"/>
                  </a:moveTo>
                  <a:lnTo>
                    <a:pt x="261" y="74"/>
                  </a:lnTo>
                  <a:lnTo>
                    <a:pt x="229" y="36"/>
                  </a:lnTo>
                  <a:lnTo>
                    <a:pt x="184" y="9"/>
                  </a:lnTo>
                  <a:lnTo>
                    <a:pt x="129" y="0"/>
                  </a:lnTo>
                  <a:lnTo>
                    <a:pt x="74" y="14"/>
                  </a:lnTo>
                  <a:lnTo>
                    <a:pt x="32" y="42"/>
                  </a:lnTo>
                  <a:lnTo>
                    <a:pt x="6" y="85"/>
                  </a:lnTo>
                  <a:lnTo>
                    <a:pt x="0" y="133"/>
                  </a:lnTo>
                  <a:lnTo>
                    <a:pt x="15" y="182"/>
                  </a:lnTo>
                  <a:lnTo>
                    <a:pt x="48" y="218"/>
                  </a:lnTo>
                  <a:lnTo>
                    <a:pt x="98" y="240"/>
                  </a:lnTo>
                  <a:lnTo>
                    <a:pt x="153" y="244"/>
                  </a:lnTo>
                  <a:lnTo>
                    <a:pt x="205" y="229"/>
                  </a:lnTo>
                  <a:lnTo>
                    <a:pt x="244" y="195"/>
                  </a:lnTo>
                  <a:lnTo>
                    <a:pt x="268" y="150"/>
                  </a:lnTo>
                  <a:lnTo>
                    <a:pt x="271" y="123"/>
                  </a:lnTo>
                  <a:close/>
                </a:path>
              </a:pathLst>
            </a:custGeom>
            <a:solidFill>
              <a:srgbClr val="FFCC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8177" name="Group 113"/>
          <p:cNvGrpSpPr>
            <a:grpSpLocks/>
          </p:cNvGrpSpPr>
          <p:nvPr/>
        </p:nvGrpSpPr>
        <p:grpSpPr bwMode="auto">
          <a:xfrm>
            <a:off x="2876550" y="2613026"/>
            <a:ext cx="1854200" cy="460375"/>
            <a:chOff x="4304" y="1262"/>
            <a:chExt cx="1168" cy="290"/>
          </a:xfrm>
        </p:grpSpPr>
        <p:grpSp>
          <p:nvGrpSpPr>
            <p:cNvPr id="23593" name="Group 73"/>
            <p:cNvGrpSpPr>
              <a:grpSpLocks/>
            </p:cNvGrpSpPr>
            <p:nvPr/>
          </p:nvGrpSpPr>
          <p:grpSpPr bwMode="auto">
            <a:xfrm>
              <a:off x="4304" y="1262"/>
              <a:ext cx="363" cy="290"/>
              <a:chOff x="4936" y="1159"/>
              <a:chExt cx="329" cy="263"/>
            </a:xfrm>
          </p:grpSpPr>
          <p:sp>
            <p:nvSpPr>
              <p:cNvPr id="23598" name="Freeform 74"/>
              <p:cNvSpPr>
                <a:spLocks/>
              </p:cNvSpPr>
              <p:nvPr/>
            </p:nvSpPr>
            <p:spPr bwMode="auto">
              <a:xfrm>
                <a:off x="4936" y="1159"/>
                <a:ext cx="329" cy="263"/>
              </a:xfrm>
              <a:custGeom>
                <a:avLst/>
                <a:gdLst>
                  <a:gd name="T0" fmla="*/ 3 w 1975"/>
                  <a:gd name="T1" fmla="*/ 0 h 1576"/>
                  <a:gd name="T2" fmla="*/ 4 w 1975"/>
                  <a:gd name="T3" fmla="*/ 0 h 1576"/>
                  <a:gd name="T4" fmla="*/ 4 w 1975"/>
                  <a:gd name="T5" fmla="*/ 1 h 1576"/>
                  <a:gd name="T6" fmla="*/ 5 w 1975"/>
                  <a:gd name="T7" fmla="*/ 0 h 1576"/>
                  <a:gd name="T8" fmla="*/ 6 w 1975"/>
                  <a:gd name="T9" fmla="*/ 0 h 1576"/>
                  <a:gd name="T10" fmla="*/ 5 w 1975"/>
                  <a:gd name="T11" fmla="*/ 1 h 1576"/>
                  <a:gd name="T12" fmla="*/ 6 w 1975"/>
                  <a:gd name="T13" fmla="*/ 2 h 1576"/>
                  <a:gd name="T14" fmla="*/ 8 w 1975"/>
                  <a:gd name="T15" fmla="*/ 0 h 1576"/>
                  <a:gd name="T16" fmla="*/ 9 w 1975"/>
                  <a:gd name="T17" fmla="*/ 0 h 1576"/>
                  <a:gd name="T18" fmla="*/ 7 w 1975"/>
                  <a:gd name="T19" fmla="*/ 2 h 1576"/>
                  <a:gd name="T20" fmla="*/ 7 w 1975"/>
                  <a:gd name="T21" fmla="*/ 5 h 1576"/>
                  <a:gd name="T22" fmla="*/ 7 w 1975"/>
                  <a:gd name="T23" fmla="*/ 7 h 1576"/>
                  <a:gd name="T24" fmla="*/ 7 w 1975"/>
                  <a:gd name="T25" fmla="*/ 7 h 1576"/>
                  <a:gd name="T26" fmla="*/ 6 w 1975"/>
                  <a:gd name="T27" fmla="*/ 5 h 1576"/>
                  <a:gd name="T28" fmla="*/ 6 w 1975"/>
                  <a:gd name="T29" fmla="*/ 7 h 1576"/>
                  <a:gd name="T30" fmla="*/ 5 w 1975"/>
                  <a:gd name="T31" fmla="*/ 7 h 1576"/>
                  <a:gd name="T32" fmla="*/ 5 w 1975"/>
                  <a:gd name="T33" fmla="*/ 5 h 1576"/>
                  <a:gd name="T34" fmla="*/ 5 w 1975"/>
                  <a:gd name="T35" fmla="*/ 2 h 1576"/>
                  <a:gd name="T36" fmla="*/ 4 w 1975"/>
                  <a:gd name="T37" fmla="*/ 2 h 1576"/>
                  <a:gd name="T38" fmla="*/ 4 w 1975"/>
                  <a:gd name="T39" fmla="*/ 2 h 1576"/>
                  <a:gd name="T40" fmla="*/ 4 w 1975"/>
                  <a:gd name="T41" fmla="*/ 5 h 1576"/>
                  <a:gd name="T42" fmla="*/ 4 w 1975"/>
                  <a:gd name="T43" fmla="*/ 7 h 1576"/>
                  <a:gd name="T44" fmla="*/ 3 w 1975"/>
                  <a:gd name="T45" fmla="*/ 7 h 1576"/>
                  <a:gd name="T46" fmla="*/ 3 w 1975"/>
                  <a:gd name="T47" fmla="*/ 5 h 1576"/>
                  <a:gd name="T48" fmla="*/ 2 w 1975"/>
                  <a:gd name="T49" fmla="*/ 7 h 1576"/>
                  <a:gd name="T50" fmla="*/ 2 w 1975"/>
                  <a:gd name="T51" fmla="*/ 7 h 1576"/>
                  <a:gd name="T52" fmla="*/ 2 w 1975"/>
                  <a:gd name="T53" fmla="*/ 5 h 1576"/>
                  <a:gd name="T54" fmla="*/ 2 w 1975"/>
                  <a:gd name="T55" fmla="*/ 2 h 1576"/>
                  <a:gd name="T56" fmla="*/ 0 w 1975"/>
                  <a:gd name="T57" fmla="*/ 0 h 1576"/>
                  <a:gd name="T58" fmla="*/ 1 w 1975"/>
                  <a:gd name="T59" fmla="*/ 0 h 1576"/>
                  <a:gd name="T60" fmla="*/ 3 w 1975"/>
                  <a:gd name="T61" fmla="*/ 2 h 1576"/>
                  <a:gd name="T62" fmla="*/ 4 w 1975"/>
                  <a:gd name="T63" fmla="*/ 1 h 1576"/>
                  <a:gd name="T64" fmla="*/ 3 w 1975"/>
                  <a:gd name="T65" fmla="*/ 0 h 157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975" h="1576">
                    <a:moveTo>
                      <a:pt x="711" y="0"/>
                    </a:moveTo>
                    <a:lnTo>
                      <a:pt x="871" y="0"/>
                    </a:lnTo>
                    <a:lnTo>
                      <a:pt x="989" y="101"/>
                    </a:lnTo>
                    <a:lnTo>
                      <a:pt x="1105" y="0"/>
                    </a:lnTo>
                    <a:lnTo>
                      <a:pt x="1264" y="0"/>
                    </a:lnTo>
                    <a:lnTo>
                      <a:pt x="1093" y="193"/>
                    </a:lnTo>
                    <a:lnTo>
                      <a:pt x="1342" y="402"/>
                    </a:lnTo>
                    <a:lnTo>
                      <a:pt x="1813" y="0"/>
                    </a:lnTo>
                    <a:lnTo>
                      <a:pt x="1975" y="0"/>
                    </a:lnTo>
                    <a:lnTo>
                      <a:pt x="1551" y="474"/>
                    </a:lnTo>
                    <a:lnTo>
                      <a:pt x="1551" y="958"/>
                    </a:lnTo>
                    <a:lnTo>
                      <a:pt x="1627" y="1576"/>
                    </a:lnTo>
                    <a:lnTo>
                      <a:pt x="1464" y="1576"/>
                    </a:lnTo>
                    <a:lnTo>
                      <a:pt x="1342" y="959"/>
                    </a:lnTo>
                    <a:lnTo>
                      <a:pt x="1234" y="1576"/>
                    </a:lnTo>
                    <a:lnTo>
                      <a:pt x="1074" y="1576"/>
                    </a:lnTo>
                    <a:lnTo>
                      <a:pt x="1132" y="958"/>
                    </a:lnTo>
                    <a:lnTo>
                      <a:pt x="1132" y="474"/>
                    </a:lnTo>
                    <a:lnTo>
                      <a:pt x="989" y="310"/>
                    </a:lnTo>
                    <a:lnTo>
                      <a:pt x="839" y="474"/>
                    </a:lnTo>
                    <a:lnTo>
                      <a:pt x="839" y="958"/>
                    </a:lnTo>
                    <a:lnTo>
                      <a:pt x="916" y="1576"/>
                    </a:lnTo>
                    <a:lnTo>
                      <a:pt x="759" y="1576"/>
                    </a:lnTo>
                    <a:lnTo>
                      <a:pt x="632" y="959"/>
                    </a:lnTo>
                    <a:lnTo>
                      <a:pt x="525" y="1576"/>
                    </a:lnTo>
                    <a:lnTo>
                      <a:pt x="366" y="1576"/>
                    </a:lnTo>
                    <a:lnTo>
                      <a:pt x="426" y="958"/>
                    </a:lnTo>
                    <a:lnTo>
                      <a:pt x="426" y="474"/>
                    </a:lnTo>
                    <a:lnTo>
                      <a:pt x="0" y="0"/>
                    </a:lnTo>
                    <a:lnTo>
                      <a:pt x="162" y="0"/>
                    </a:lnTo>
                    <a:lnTo>
                      <a:pt x="632" y="402"/>
                    </a:lnTo>
                    <a:lnTo>
                      <a:pt x="881" y="193"/>
                    </a:lnTo>
                    <a:lnTo>
                      <a:pt x="711" y="0"/>
                    </a:lnTo>
                    <a:close/>
                  </a:path>
                </a:pathLst>
              </a:custGeom>
              <a:solidFill>
                <a:srgbClr val="FFCC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99" name="Freeform 75"/>
              <p:cNvSpPr>
                <a:spLocks/>
              </p:cNvSpPr>
              <p:nvPr/>
            </p:nvSpPr>
            <p:spPr bwMode="auto">
              <a:xfrm>
                <a:off x="5018" y="1171"/>
                <a:ext cx="45" cy="40"/>
              </a:xfrm>
              <a:custGeom>
                <a:avLst/>
                <a:gdLst>
                  <a:gd name="T0" fmla="*/ 1 w 272"/>
                  <a:gd name="T1" fmla="*/ 0 h 244"/>
                  <a:gd name="T2" fmla="*/ 1 w 272"/>
                  <a:gd name="T3" fmla="*/ 0 h 244"/>
                  <a:gd name="T4" fmla="*/ 1 w 272"/>
                  <a:gd name="T5" fmla="*/ 0 h 244"/>
                  <a:gd name="T6" fmla="*/ 1 w 272"/>
                  <a:gd name="T7" fmla="*/ 0 h 244"/>
                  <a:gd name="T8" fmla="*/ 1 w 272"/>
                  <a:gd name="T9" fmla="*/ 0 h 244"/>
                  <a:gd name="T10" fmla="*/ 0 w 272"/>
                  <a:gd name="T11" fmla="*/ 0 h 244"/>
                  <a:gd name="T12" fmla="*/ 0 w 272"/>
                  <a:gd name="T13" fmla="*/ 0 h 244"/>
                  <a:gd name="T14" fmla="*/ 0 w 272"/>
                  <a:gd name="T15" fmla="*/ 0 h 244"/>
                  <a:gd name="T16" fmla="*/ 0 w 272"/>
                  <a:gd name="T17" fmla="*/ 1 h 244"/>
                  <a:gd name="T18" fmla="*/ 0 w 272"/>
                  <a:gd name="T19" fmla="*/ 1 h 244"/>
                  <a:gd name="T20" fmla="*/ 0 w 272"/>
                  <a:gd name="T21" fmla="*/ 1 h 244"/>
                  <a:gd name="T22" fmla="*/ 0 w 272"/>
                  <a:gd name="T23" fmla="*/ 1 h 244"/>
                  <a:gd name="T24" fmla="*/ 1 w 272"/>
                  <a:gd name="T25" fmla="*/ 1 h 244"/>
                  <a:gd name="T26" fmla="*/ 1 w 272"/>
                  <a:gd name="T27" fmla="*/ 1 h 244"/>
                  <a:gd name="T28" fmla="*/ 1 w 272"/>
                  <a:gd name="T29" fmla="*/ 1 h 244"/>
                  <a:gd name="T30" fmla="*/ 1 w 272"/>
                  <a:gd name="T31" fmla="*/ 1 h 244"/>
                  <a:gd name="T32" fmla="*/ 1 w 272"/>
                  <a:gd name="T33" fmla="*/ 0 h 2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72" h="244">
                    <a:moveTo>
                      <a:pt x="272" y="123"/>
                    </a:moveTo>
                    <a:lnTo>
                      <a:pt x="261" y="74"/>
                    </a:lnTo>
                    <a:lnTo>
                      <a:pt x="231" y="36"/>
                    </a:lnTo>
                    <a:lnTo>
                      <a:pt x="184" y="9"/>
                    </a:lnTo>
                    <a:lnTo>
                      <a:pt x="130" y="0"/>
                    </a:lnTo>
                    <a:lnTo>
                      <a:pt x="78" y="14"/>
                    </a:lnTo>
                    <a:lnTo>
                      <a:pt x="33" y="42"/>
                    </a:lnTo>
                    <a:lnTo>
                      <a:pt x="5" y="85"/>
                    </a:lnTo>
                    <a:lnTo>
                      <a:pt x="0" y="133"/>
                    </a:lnTo>
                    <a:lnTo>
                      <a:pt x="14" y="182"/>
                    </a:lnTo>
                    <a:lnTo>
                      <a:pt x="50" y="218"/>
                    </a:lnTo>
                    <a:lnTo>
                      <a:pt x="98" y="240"/>
                    </a:lnTo>
                    <a:lnTo>
                      <a:pt x="153" y="244"/>
                    </a:lnTo>
                    <a:lnTo>
                      <a:pt x="204" y="229"/>
                    </a:lnTo>
                    <a:lnTo>
                      <a:pt x="246" y="195"/>
                    </a:lnTo>
                    <a:lnTo>
                      <a:pt x="268" y="150"/>
                    </a:lnTo>
                    <a:lnTo>
                      <a:pt x="272" y="123"/>
                    </a:lnTo>
                    <a:close/>
                  </a:path>
                </a:pathLst>
              </a:custGeom>
              <a:solidFill>
                <a:srgbClr val="FFCC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00" name="Freeform 76"/>
              <p:cNvSpPr>
                <a:spLocks/>
              </p:cNvSpPr>
              <p:nvPr/>
            </p:nvSpPr>
            <p:spPr bwMode="auto">
              <a:xfrm>
                <a:off x="5137" y="1171"/>
                <a:ext cx="45" cy="40"/>
              </a:xfrm>
              <a:custGeom>
                <a:avLst/>
                <a:gdLst>
                  <a:gd name="T0" fmla="*/ 1 w 271"/>
                  <a:gd name="T1" fmla="*/ 0 h 244"/>
                  <a:gd name="T2" fmla="*/ 1 w 271"/>
                  <a:gd name="T3" fmla="*/ 0 h 244"/>
                  <a:gd name="T4" fmla="*/ 1 w 271"/>
                  <a:gd name="T5" fmla="*/ 0 h 244"/>
                  <a:gd name="T6" fmla="*/ 1 w 271"/>
                  <a:gd name="T7" fmla="*/ 0 h 244"/>
                  <a:gd name="T8" fmla="*/ 0 w 271"/>
                  <a:gd name="T9" fmla="*/ 0 h 244"/>
                  <a:gd name="T10" fmla="*/ 0 w 271"/>
                  <a:gd name="T11" fmla="*/ 0 h 244"/>
                  <a:gd name="T12" fmla="*/ 0 w 271"/>
                  <a:gd name="T13" fmla="*/ 0 h 244"/>
                  <a:gd name="T14" fmla="*/ 0 w 271"/>
                  <a:gd name="T15" fmla="*/ 0 h 244"/>
                  <a:gd name="T16" fmla="*/ 0 w 271"/>
                  <a:gd name="T17" fmla="*/ 1 h 244"/>
                  <a:gd name="T18" fmla="*/ 0 w 271"/>
                  <a:gd name="T19" fmla="*/ 1 h 244"/>
                  <a:gd name="T20" fmla="*/ 0 w 271"/>
                  <a:gd name="T21" fmla="*/ 1 h 244"/>
                  <a:gd name="T22" fmla="*/ 0 w 271"/>
                  <a:gd name="T23" fmla="*/ 1 h 244"/>
                  <a:gd name="T24" fmla="*/ 1 w 271"/>
                  <a:gd name="T25" fmla="*/ 1 h 244"/>
                  <a:gd name="T26" fmla="*/ 1 w 271"/>
                  <a:gd name="T27" fmla="*/ 1 h 244"/>
                  <a:gd name="T28" fmla="*/ 1 w 271"/>
                  <a:gd name="T29" fmla="*/ 1 h 244"/>
                  <a:gd name="T30" fmla="*/ 1 w 271"/>
                  <a:gd name="T31" fmla="*/ 1 h 244"/>
                  <a:gd name="T32" fmla="*/ 1 w 271"/>
                  <a:gd name="T33" fmla="*/ 0 h 2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71" h="244">
                    <a:moveTo>
                      <a:pt x="271" y="123"/>
                    </a:moveTo>
                    <a:lnTo>
                      <a:pt x="261" y="74"/>
                    </a:lnTo>
                    <a:lnTo>
                      <a:pt x="229" y="36"/>
                    </a:lnTo>
                    <a:lnTo>
                      <a:pt x="184" y="9"/>
                    </a:lnTo>
                    <a:lnTo>
                      <a:pt x="129" y="0"/>
                    </a:lnTo>
                    <a:lnTo>
                      <a:pt x="74" y="14"/>
                    </a:lnTo>
                    <a:lnTo>
                      <a:pt x="32" y="42"/>
                    </a:lnTo>
                    <a:lnTo>
                      <a:pt x="6" y="85"/>
                    </a:lnTo>
                    <a:lnTo>
                      <a:pt x="0" y="133"/>
                    </a:lnTo>
                    <a:lnTo>
                      <a:pt x="15" y="182"/>
                    </a:lnTo>
                    <a:lnTo>
                      <a:pt x="48" y="218"/>
                    </a:lnTo>
                    <a:lnTo>
                      <a:pt x="98" y="240"/>
                    </a:lnTo>
                    <a:lnTo>
                      <a:pt x="153" y="244"/>
                    </a:lnTo>
                    <a:lnTo>
                      <a:pt x="205" y="229"/>
                    </a:lnTo>
                    <a:lnTo>
                      <a:pt x="244" y="195"/>
                    </a:lnTo>
                    <a:lnTo>
                      <a:pt x="268" y="150"/>
                    </a:lnTo>
                    <a:lnTo>
                      <a:pt x="271" y="123"/>
                    </a:lnTo>
                    <a:close/>
                  </a:path>
                </a:pathLst>
              </a:custGeom>
              <a:solidFill>
                <a:srgbClr val="FFCC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94" name="Group 77"/>
            <p:cNvGrpSpPr>
              <a:grpSpLocks/>
            </p:cNvGrpSpPr>
            <p:nvPr/>
          </p:nvGrpSpPr>
          <p:grpSpPr bwMode="auto">
            <a:xfrm>
              <a:off x="5110" y="1262"/>
              <a:ext cx="362" cy="290"/>
              <a:chOff x="4936" y="1159"/>
              <a:chExt cx="329" cy="263"/>
            </a:xfrm>
          </p:grpSpPr>
          <p:sp>
            <p:nvSpPr>
              <p:cNvPr id="23595" name="Freeform 78"/>
              <p:cNvSpPr>
                <a:spLocks/>
              </p:cNvSpPr>
              <p:nvPr/>
            </p:nvSpPr>
            <p:spPr bwMode="auto">
              <a:xfrm>
                <a:off x="4936" y="1159"/>
                <a:ext cx="329" cy="263"/>
              </a:xfrm>
              <a:custGeom>
                <a:avLst/>
                <a:gdLst>
                  <a:gd name="T0" fmla="*/ 3 w 1975"/>
                  <a:gd name="T1" fmla="*/ 0 h 1576"/>
                  <a:gd name="T2" fmla="*/ 4 w 1975"/>
                  <a:gd name="T3" fmla="*/ 0 h 1576"/>
                  <a:gd name="T4" fmla="*/ 4 w 1975"/>
                  <a:gd name="T5" fmla="*/ 1 h 1576"/>
                  <a:gd name="T6" fmla="*/ 5 w 1975"/>
                  <a:gd name="T7" fmla="*/ 0 h 1576"/>
                  <a:gd name="T8" fmla="*/ 6 w 1975"/>
                  <a:gd name="T9" fmla="*/ 0 h 1576"/>
                  <a:gd name="T10" fmla="*/ 5 w 1975"/>
                  <a:gd name="T11" fmla="*/ 1 h 1576"/>
                  <a:gd name="T12" fmla="*/ 6 w 1975"/>
                  <a:gd name="T13" fmla="*/ 2 h 1576"/>
                  <a:gd name="T14" fmla="*/ 8 w 1975"/>
                  <a:gd name="T15" fmla="*/ 0 h 1576"/>
                  <a:gd name="T16" fmla="*/ 9 w 1975"/>
                  <a:gd name="T17" fmla="*/ 0 h 1576"/>
                  <a:gd name="T18" fmla="*/ 7 w 1975"/>
                  <a:gd name="T19" fmla="*/ 2 h 1576"/>
                  <a:gd name="T20" fmla="*/ 7 w 1975"/>
                  <a:gd name="T21" fmla="*/ 5 h 1576"/>
                  <a:gd name="T22" fmla="*/ 7 w 1975"/>
                  <a:gd name="T23" fmla="*/ 7 h 1576"/>
                  <a:gd name="T24" fmla="*/ 7 w 1975"/>
                  <a:gd name="T25" fmla="*/ 7 h 1576"/>
                  <a:gd name="T26" fmla="*/ 6 w 1975"/>
                  <a:gd name="T27" fmla="*/ 5 h 1576"/>
                  <a:gd name="T28" fmla="*/ 6 w 1975"/>
                  <a:gd name="T29" fmla="*/ 7 h 1576"/>
                  <a:gd name="T30" fmla="*/ 5 w 1975"/>
                  <a:gd name="T31" fmla="*/ 7 h 1576"/>
                  <a:gd name="T32" fmla="*/ 5 w 1975"/>
                  <a:gd name="T33" fmla="*/ 5 h 1576"/>
                  <a:gd name="T34" fmla="*/ 5 w 1975"/>
                  <a:gd name="T35" fmla="*/ 2 h 1576"/>
                  <a:gd name="T36" fmla="*/ 4 w 1975"/>
                  <a:gd name="T37" fmla="*/ 2 h 1576"/>
                  <a:gd name="T38" fmla="*/ 4 w 1975"/>
                  <a:gd name="T39" fmla="*/ 2 h 1576"/>
                  <a:gd name="T40" fmla="*/ 4 w 1975"/>
                  <a:gd name="T41" fmla="*/ 5 h 1576"/>
                  <a:gd name="T42" fmla="*/ 4 w 1975"/>
                  <a:gd name="T43" fmla="*/ 7 h 1576"/>
                  <a:gd name="T44" fmla="*/ 3 w 1975"/>
                  <a:gd name="T45" fmla="*/ 7 h 1576"/>
                  <a:gd name="T46" fmla="*/ 3 w 1975"/>
                  <a:gd name="T47" fmla="*/ 5 h 1576"/>
                  <a:gd name="T48" fmla="*/ 2 w 1975"/>
                  <a:gd name="T49" fmla="*/ 7 h 1576"/>
                  <a:gd name="T50" fmla="*/ 2 w 1975"/>
                  <a:gd name="T51" fmla="*/ 7 h 1576"/>
                  <a:gd name="T52" fmla="*/ 2 w 1975"/>
                  <a:gd name="T53" fmla="*/ 5 h 1576"/>
                  <a:gd name="T54" fmla="*/ 2 w 1975"/>
                  <a:gd name="T55" fmla="*/ 2 h 1576"/>
                  <a:gd name="T56" fmla="*/ 0 w 1975"/>
                  <a:gd name="T57" fmla="*/ 0 h 1576"/>
                  <a:gd name="T58" fmla="*/ 1 w 1975"/>
                  <a:gd name="T59" fmla="*/ 0 h 1576"/>
                  <a:gd name="T60" fmla="*/ 3 w 1975"/>
                  <a:gd name="T61" fmla="*/ 2 h 1576"/>
                  <a:gd name="T62" fmla="*/ 4 w 1975"/>
                  <a:gd name="T63" fmla="*/ 1 h 1576"/>
                  <a:gd name="T64" fmla="*/ 3 w 1975"/>
                  <a:gd name="T65" fmla="*/ 0 h 157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975" h="1576">
                    <a:moveTo>
                      <a:pt x="711" y="0"/>
                    </a:moveTo>
                    <a:lnTo>
                      <a:pt x="871" y="0"/>
                    </a:lnTo>
                    <a:lnTo>
                      <a:pt x="989" y="101"/>
                    </a:lnTo>
                    <a:lnTo>
                      <a:pt x="1105" y="0"/>
                    </a:lnTo>
                    <a:lnTo>
                      <a:pt x="1264" y="0"/>
                    </a:lnTo>
                    <a:lnTo>
                      <a:pt x="1093" y="193"/>
                    </a:lnTo>
                    <a:lnTo>
                      <a:pt x="1342" y="402"/>
                    </a:lnTo>
                    <a:lnTo>
                      <a:pt x="1813" y="0"/>
                    </a:lnTo>
                    <a:lnTo>
                      <a:pt x="1975" y="0"/>
                    </a:lnTo>
                    <a:lnTo>
                      <a:pt x="1551" y="474"/>
                    </a:lnTo>
                    <a:lnTo>
                      <a:pt x="1551" y="958"/>
                    </a:lnTo>
                    <a:lnTo>
                      <a:pt x="1627" y="1576"/>
                    </a:lnTo>
                    <a:lnTo>
                      <a:pt x="1464" y="1576"/>
                    </a:lnTo>
                    <a:lnTo>
                      <a:pt x="1342" y="959"/>
                    </a:lnTo>
                    <a:lnTo>
                      <a:pt x="1234" y="1576"/>
                    </a:lnTo>
                    <a:lnTo>
                      <a:pt x="1074" y="1576"/>
                    </a:lnTo>
                    <a:lnTo>
                      <a:pt x="1132" y="958"/>
                    </a:lnTo>
                    <a:lnTo>
                      <a:pt x="1132" y="474"/>
                    </a:lnTo>
                    <a:lnTo>
                      <a:pt x="989" y="310"/>
                    </a:lnTo>
                    <a:lnTo>
                      <a:pt x="839" y="474"/>
                    </a:lnTo>
                    <a:lnTo>
                      <a:pt x="839" y="958"/>
                    </a:lnTo>
                    <a:lnTo>
                      <a:pt x="916" y="1576"/>
                    </a:lnTo>
                    <a:lnTo>
                      <a:pt x="759" y="1576"/>
                    </a:lnTo>
                    <a:lnTo>
                      <a:pt x="632" y="959"/>
                    </a:lnTo>
                    <a:lnTo>
                      <a:pt x="525" y="1576"/>
                    </a:lnTo>
                    <a:lnTo>
                      <a:pt x="366" y="1576"/>
                    </a:lnTo>
                    <a:lnTo>
                      <a:pt x="426" y="958"/>
                    </a:lnTo>
                    <a:lnTo>
                      <a:pt x="426" y="474"/>
                    </a:lnTo>
                    <a:lnTo>
                      <a:pt x="0" y="0"/>
                    </a:lnTo>
                    <a:lnTo>
                      <a:pt x="162" y="0"/>
                    </a:lnTo>
                    <a:lnTo>
                      <a:pt x="632" y="402"/>
                    </a:lnTo>
                    <a:lnTo>
                      <a:pt x="881" y="193"/>
                    </a:lnTo>
                    <a:lnTo>
                      <a:pt x="711" y="0"/>
                    </a:lnTo>
                    <a:close/>
                  </a:path>
                </a:pathLst>
              </a:custGeom>
              <a:solidFill>
                <a:srgbClr val="FFCC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96" name="Freeform 79"/>
              <p:cNvSpPr>
                <a:spLocks/>
              </p:cNvSpPr>
              <p:nvPr/>
            </p:nvSpPr>
            <p:spPr bwMode="auto">
              <a:xfrm>
                <a:off x="5018" y="1171"/>
                <a:ext cx="45" cy="40"/>
              </a:xfrm>
              <a:custGeom>
                <a:avLst/>
                <a:gdLst>
                  <a:gd name="T0" fmla="*/ 1 w 272"/>
                  <a:gd name="T1" fmla="*/ 0 h 244"/>
                  <a:gd name="T2" fmla="*/ 1 w 272"/>
                  <a:gd name="T3" fmla="*/ 0 h 244"/>
                  <a:gd name="T4" fmla="*/ 1 w 272"/>
                  <a:gd name="T5" fmla="*/ 0 h 244"/>
                  <a:gd name="T6" fmla="*/ 1 w 272"/>
                  <a:gd name="T7" fmla="*/ 0 h 244"/>
                  <a:gd name="T8" fmla="*/ 1 w 272"/>
                  <a:gd name="T9" fmla="*/ 0 h 244"/>
                  <a:gd name="T10" fmla="*/ 0 w 272"/>
                  <a:gd name="T11" fmla="*/ 0 h 244"/>
                  <a:gd name="T12" fmla="*/ 0 w 272"/>
                  <a:gd name="T13" fmla="*/ 0 h 244"/>
                  <a:gd name="T14" fmla="*/ 0 w 272"/>
                  <a:gd name="T15" fmla="*/ 0 h 244"/>
                  <a:gd name="T16" fmla="*/ 0 w 272"/>
                  <a:gd name="T17" fmla="*/ 1 h 244"/>
                  <a:gd name="T18" fmla="*/ 0 w 272"/>
                  <a:gd name="T19" fmla="*/ 1 h 244"/>
                  <a:gd name="T20" fmla="*/ 0 w 272"/>
                  <a:gd name="T21" fmla="*/ 1 h 244"/>
                  <a:gd name="T22" fmla="*/ 0 w 272"/>
                  <a:gd name="T23" fmla="*/ 1 h 244"/>
                  <a:gd name="T24" fmla="*/ 1 w 272"/>
                  <a:gd name="T25" fmla="*/ 1 h 244"/>
                  <a:gd name="T26" fmla="*/ 1 w 272"/>
                  <a:gd name="T27" fmla="*/ 1 h 244"/>
                  <a:gd name="T28" fmla="*/ 1 w 272"/>
                  <a:gd name="T29" fmla="*/ 1 h 244"/>
                  <a:gd name="T30" fmla="*/ 1 w 272"/>
                  <a:gd name="T31" fmla="*/ 1 h 244"/>
                  <a:gd name="T32" fmla="*/ 1 w 272"/>
                  <a:gd name="T33" fmla="*/ 0 h 2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72" h="244">
                    <a:moveTo>
                      <a:pt x="272" y="123"/>
                    </a:moveTo>
                    <a:lnTo>
                      <a:pt x="261" y="74"/>
                    </a:lnTo>
                    <a:lnTo>
                      <a:pt x="231" y="36"/>
                    </a:lnTo>
                    <a:lnTo>
                      <a:pt x="184" y="9"/>
                    </a:lnTo>
                    <a:lnTo>
                      <a:pt x="130" y="0"/>
                    </a:lnTo>
                    <a:lnTo>
                      <a:pt x="78" y="14"/>
                    </a:lnTo>
                    <a:lnTo>
                      <a:pt x="33" y="42"/>
                    </a:lnTo>
                    <a:lnTo>
                      <a:pt x="5" y="85"/>
                    </a:lnTo>
                    <a:lnTo>
                      <a:pt x="0" y="133"/>
                    </a:lnTo>
                    <a:lnTo>
                      <a:pt x="14" y="182"/>
                    </a:lnTo>
                    <a:lnTo>
                      <a:pt x="50" y="218"/>
                    </a:lnTo>
                    <a:lnTo>
                      <a:pt x="98" y="240"/>
                    </a:lnTo>
                    <a:lnTo>
                      <a:pt x="153" y="244"/>
                    </a:lnTo>
                    <a:lnTo>
                      <a:pt x="204" y="229"/>
                    </a:lnTo>
                    <a:lnTo>
                      <a:pt x="246" y="195"/>
                    </a:lnTo>
                    <a:lnTo>
                      <a:pt x="268" y="150"/>
                    </a:lnTo>
                    <a:lnTo>
                      <a:pt x="272" y="123"/>
                    </a:lnTo>
                    <a:close/>
                  </a:path>
                </a:pathLst>
              </a:custGeom>
              <a:solidFill>
                <a:srgbClr val="FFCC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97" name="Freeform 80"/>
              <p:cNvSpPr>
                <a:spLocks/>
              </p:cNvSpPr>
              <p:nvPr/>
            </p:nvSpPr>
            <p:spPr bwMode="auto">
              <a:xfrm>
                <a:off x="5137" y="1171"/>
                <a:ext cx="45" cy="40"/>
              </a:xfrm>
              <a:custGeom>
                <a:avLst/>
                <a:gdLst>
                  <a:gd name="T0" fmla="*/ 1 w 271"/>
                  <a:gd name="T1" fmla="*/ 0 h 244"/>
                  <a:gd name="T2" fmla="*/ 1 w 271"/>
                  <a:gd name="T3" fmla="*/ 0 h 244"/>
                  <a:gd name="T4" fmla="*/ 1 w 271"/>
                  <a:gd name="T5" fmla="*/ 0 h 244"/>
                  <a:gd name="T6" fmla="*/ 1 w 271"/>
                  <a:gd name="T7" fmla="*/ 0 h 244"/>
                  <a:gd name="T8" fmla="*/ 0 w 271"/>
                  <a:gd name="T9" fmla="*/ 0 h 244"/>
                  <a:gd name="T10" fmla="*/ 0 w 271"/>
                  <a:gd name="T11" fmla="*/ 0 h 244"/>
                  <a:gd name="T12" fmla="*/ 0 w 271"/>
                  <a:gd name="T13" fmla="*/ 0 h 244"/>
                  <a:gd name="T14" fmla="*/ 0 w 271"/>
                  <a:gd name="T15" fmla="*/ 0 h 244"/>
                  <a:gd name="T16" fmla="*/ 0 w 271"/>
                  <a:gd name="T17" fmla="*/ 1 h 244"/>
                  <a:gd name="T18" fmla="*/ 0 w 271"/>
                  <a:gd name="T19" fmla="*/ 1 h 244"/>
                  <a:gd name="T20" fmla="*/ 0 w 271"/>
                  <a:gd name="T21" fmla="*/ 1 h 244"/>
                  <a:gd name="T22" fmla="*/ 0 w 271"/>
                  <a:gd name="T23" fmla="*/ 1 h 244"/>
                  <a:gd name="T24" fmla="*/ 1 w 271"/>
                  <a:gd name="T25" fmla="*/ 1 h 244"/>
                  <a:gd name="T26" fmla="*/ 1 w 271"/>
                  <a:gd name="T27" fmla="*/ 1 h 244"/>
                  <a:gd name="T28" fmla="*/ 1 w 271"/>
                  <a:gd name="T29" fmla="*/ 1 h 244"/>
                  <a:gd name="T30" fmla="*/ 1 w 271"/>
                  <a:gd name="T31" fmla="*/ 1 h 244"/>
                  <a:gd name="T32" fmla="*/ 1 w 271"/>
                  <a:gd name="T33" fmla="*/ 0 h 2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71" h="244">
                    <a:moveTo>
                      <a:pt x="271" y="123"/>
                    </a:moveTo>
                    <a:lnTo>
                      <a:pt x="261" y="74"/>
                    </a:lnTo>
                    <a:lnTo>
                      <a:pt x="229" y="36"/>
                    </a:lnTo>
                    <a:lnTo>
                      <a:pt x="184" y="9"/>
                    </a:lnTo>
                    <a:lnTo>
                      <a:pt x="129" y="0"/>
                    </a:lnTo>
                    <a:lnTo>
                      <a:pt x="74" y="14"/>
                    </a:lnTo>
                    <a:lnTo>
                      <a:pt x="32" y="42"/>
                    </a:lnTo>
                    <a:lnTo>
                      <a:pt x="6" y="85"/>
                    </a:lnTo>
                    <a:lnTo>
                      <a:pt x="0" y="133"/>
                    </a:lnTo>
                    <a:lnTo>
                      <a:pt x="15" y="182"/>
                    </a:lnTo>
                    <a:lnTo>
                      <a:pt x="48" y="218"/>
                    </a:lnTo>
                    <a:lnTo>
                      <a:pt x="98" y="240"/>
                    </a:lnTo>
                    <a:lnTo>
                      <a:pt x="153" y="244"/>
                    </a:lnTo>
                    <a:lnTo>
                      <a:pt x="205" y="229"/>
                    </a:lnTo>
                    <a:lnTo>
                      <a:pt x="244" y="195"/>
                    </a:lnTo>
                    <a:lnTo>
                      <a:pt x="268" y="150"/>
                    </a:lnTo>
                    <a:lnTo>
                      <a:pt x="271" y="123"/>
                    </a:lnTo>
                    <a:close/>
                  </a:path>
                </a:pathLst>
              </a:custGeom>
              <a:solidFill>
                <a:srgbClr val="FFCC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8167" name="Group 103"/>
          <p:cNvGrpSpPr>
            <a:grpSpLocks/>
          </p:cNvGrpSpPr>
          <p:nvPr/>
        </p:nvGrpSpPr>
        <p:grpSpPr bwMode="auto">
          <a:xfrm>
            <a:off x="3295650" y="2254250"/>
            <a:ext cx="1016000" cy="496888"/>
            <a:chOff x="4690" y="828"/>
            <a:chExt cx="508" cy="249"/>
          </a:xfrm>
        </p:grpSpPr>
        <p:cxnSp>
          <p:nvCxnSpPr>
            <p:cNvPr id="23590" name="AutoShape 100"/>
            <p:cNvCxnSpPr>
              <a:cxnSpLocks noChangeShapeType="1"/>
              <a:stCxn id="23592" idx="2"/>
              <a:endCxn id="23598" idx="9"/>
            </p:cNvCxnSpPr>
            <p:nvPr/>
          </p:nvCxnSpPr>
          <p:spPr bwMode="auto">
            <a:xfrm rot="5400000">
              <a:off x="4734" y="868"/>
              <a:ext cx="165" cy="254"/>
            </a:xfrm>
            <a:prstGeom prst="curvedConnector2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591" name="AutoShape 101"/>
            <p:cNvCxnSpPr>
              <a:cxnSpLocks noChangeShapeType="1"/>
              <a:stCxn id="23592" idx="2"/>
              <a:endCxn id="23595" idx="27"/>
            </p:cNvCxnSpPr>
            <p:nvPr/>
          </p:nvCxnSpPr>
          <p:spPr bwMode="auto">
            <a:xfrm rot="16200000" flipH="1">
              <a:off x="4988" y="868"/>
              <a:ext cx="165" cy="254"/>
            </a:xfrm>
            <a:prstGeom prst="curvedConnector2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592" name="AutoShape 102"/>
            <p:cNvSpPr>
              <a:spLocks noChangeArrowheads="1"/>
            </p:cNvSpPr>
            <p:nvPr/>
          </p:nvSpPr>
          <p:spPr bwMode="auto">
            <a:xfrm>
              <a:off x="4896" y="828"/>
              <a:ext cx="96" cy="8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4950 w 21600"/>
                <a:gd name="T13" fmla="*/ 2314 h 21600"/>
                <a:gd name="T14" fmla="*/ 16650 w 21600"/>
                <a:gd name="T15" fmla="*/ 1362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8180" name="Line 116"/>
          <p:cNvSpPr>
            <a:spLocks noChangeShapeType="1"/>
          </p:cNvSpPr>
          <p:nvPr/>
        </p:nvSpPr>
        <p:spPr bwMode="auto">
          <a:xfrm>
            <a:off x="6934201" y="2362200"/>
            <a:ext cx="504825" cy="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82" name="Line 118"/>
          <p:cNvSpPr>
            <a:spLocks noChangeShapeType="1"/>
          </p:cNvSpPr>
          <p:nvPr/>
        </p:nvSpPr>
        <p:spPr bwMode="auto">
          <a:xfrm flipH="1">
            <a:off x="9144000" y="2590800"/>
            <a:ext cx="533400" cy="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83" name="Line 119"/>
          <p:cNvSpPr>
            <a:spLocks noChangeShapeType="1"/>
          </p:cNvSpPr>
          <p:nvPr/>
        </p:nvSpPr>
        <p:spPr bwMode="auto">
          <a:xfrm>
            <a:off x="7848600" y="2362200"/>
            <a:ext cx="1066800" cy="0"/>
          </a:xfrm>
          <a:prstGeom prst="line">
            <a:avLst/>
          </a:prstGeom>
          <a:noFill/>
          <a:ln w="38100">
            <a:solidFill>
              <a:srgbClr val="FFCC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84" name="Line 120"/>
          <p:cNvSpPr>
            <a:spLocks noChangeShapeType="1"/>
          </p:cNvSpPr>
          <p:nvPr/>
        </p:nvSpPr>
        <p:spPr bwMode="auto">
          <a:xfrm>
            <a:off x="7924800" y="2590800"/>
            <a:ext cx="1066800" cy="0"/>
          </a:xfrm>
          <a:prstGeom prst="line">
            <a:avLst/>
          </a:prstGeom>
          <a:noFill/>
          <a:ln w="38100">
            <a:solidFill>
              <a:srgbClr val="FFCC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88199" name="Group 135"/>
          <p:cNvGrpSpPr>
            <a:grpSpLocks/>
          </p:cNvGrpSpPr>
          <p:nvPr/>
        </p:nvGrpSpPr>
        <p:grpSpPr bwMode="auto">
          <a:xfrm>
            <a:off x="2657475" y="2743200"/>
            <a:ext cx="2293938" cy="515938"/>
            <a:chOff x="854" y="1680"/>
            <a:chExt cx="1445" cy="325"/>
          </a:xfrm>
        </p:grpSpPr>
        <p:grpSp>
          <p:nvGrpSpPr>
            <p:cNvPr id="23583" name="Group 104"/>
            <p:cNvGrpSpPr>
              <a:grpSpLocks/>
            </p:cNvGrpSpPr>
            <p:nvPr/>
          </p:nvGrpSpPr>
          <p:grpSpPr bwMode="auto">
            <a:xfrm>
              <a:off x="854" y="1680"/>
              <a:ext cx="639" cy="313"/>
              <a:chOff x="4690" y="828"/>
              <a:chExt cx="508" cy="249"/>
            </a:xfrm>
          </p:grpSpPr>
          <p:cxnSp>
            <p:nvCxnSpPr>
              <p:cNvPr id="23587" name="AutoShape 105"/>
              <p:cNvCxnSpPr>
                <a:cxnSpLocks noChangeShapeType="1"/>
                <a:stCxn id="23589" idx="2"/>
              </p:cNvCxnSpPr>
              <p:nvPr/>
            </p:nvCxnSpPr>
            <p:spPr bwMode="auto">
              <a:xfrm rot="5400000">
                <a:off x="4734" y="868"/>
                <a:ext cx="165" cy="254"/>
              </a:xfrm>
              <a:prstGeom prst="curvedConnector2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88" name="AutoShape 106"/>
              <p:cNvCxnSpPr>
                <a:cxnSpLocks noChangeShapeType="1"/>
                <a:stCxn id="23589" idx="2"/>
              </p:cNvCxnSpPr>
              <p:nvPr/>
            </p:nvCxnSpPr>
            <p:spPr bwMode="auto">
              <a:xfrm rot="16200000" flipH="1">
                <a:off x="4988" y="868"/>
                <a:ext cx="165" cy="254"/>
              </a:xfrm>
              <a:prstGeom prst="curvedConnector2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3589" name="AutoShape 107"/>
              <p:cNvSpPr>
                <a:spLocks noChangeArrowheads="1"/>
              </p:cNvSpPr>
              <p:nvPr/>
            </p:nvSpPr>
            <p:spPr bwMode="auto">
              <a:xfrm>
                <a:off x="4896" y="828"/>
                <a:ext cx="96" cy="8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4950 w 21600"/>
                  <a:gd name="T13" fmla="*/ 2314 h 21600"/>
                  <a:gd name="T14" fmla="*/ 16650 w 21600"/>
                  <a:gd name="T15" fmla="*/ 1362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3584" name="Group 134"/>
            <p:cNvGrpSpPr>
              <a:grpSpLocks/>
            </p:cNvGrpSpPr>
            <p:nvPr/>
          </p:nvGrpSpPr>
          <p:grpSpPr bwMode="auto">
            <a:xfrm>
              <a:off x="1919" y="1692"/>
              <a:ext cx="380" cy="313"/>
              <a:chOff x="1919" y="1692"/>
              <a:chExt cx="380" cy="313"/>
            </a:xfrm>
          </p:grpSpPr>
          <p:cxnSp>
            <p:nvCxnSpPr>
              <p:cNvPr id="23585" name="AutoShape 132"/>
              <p:cNvCxnSpPr>
                <a:cxnSpLocks noChangeShapeType="1"/>
                <a:stCxn id="23586" idx="2"/>
              </p:cNvCxnSpPr>
              <p:nvPr/>
            </p:nvCxnSpPr>
            <p:spPr bwMode="auto">
              <a:xfrm rot="16200000" flipH="1">
                <a:off x="2036" y="1742"/>
                <a:ext cx="207" cy="319"/>
              </a:xfrm>
              <a:prstGeom prst="curvedConnector2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3586" name="AutoShape 133"/>
              <p:cNvSpPr>
                <a:spLocks noChangeArrowheads="1"/>
              </p:cNvSpPr>
              <p:nvPr/>
            </p:nvSpPr>
            <p:spPr bwMode="auto">
              <a:xfrm>
                <a:off x="1919" y="1692"/>
                <a:ext cx="121" cy="10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4998 w 21600"/>
                  <a:gd name="T13" fmla="*/ 2242 h 21600"/>
                  <a:gd name="T14" fmla="*/ 16602 w 21600"/>
                  <a:gd name="T15" fmla="*/ 1365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0860" y="2187"/>
                    </a:moveTo>
                    <a:cubicBezTo>
                      <a:pt x="10451" y="1746"/>
                      <a:pt x="9529" y="1018"/>
                      <a:pt x="9015" y="730"/>
                    </a:cubicBezTo>
                    <a:cubicBezTo>
                      <a:pt x="7865" y="152"/>
                      <a:pt x="6685" y="0"/>
                      <a:pt x="5415" y="0"/>
                    </a:cubicBezTo>
                    <a:cubicBezTo>
                      <a:pt x="4175" y="152"/>
                      <a:pt x="2995" y="575"/>
                      <a:pt x="1967" y="1305"/>
                    </a:cubicBezTo>
                    <a:cubicBezTo>
                      <a:pt x="1150" y="2187"/>
                      <a:pt x="575" y="3222"/>
                      <a:pt x="242" y="4220"/>
                    </a:cubicBezTo>
                    <a:cubicBezTo>
                      <a:pt x="0" y="5410"/>
                      <a:pt x="242" y="6560"/>
                      <a:pt x="575" y="7597"/>
                    </a:cubicBezTo>
                    <a:lnTo>
                      <a:pt x="10860" y="21600"/>
                    </a:lnTo>
                    <a:lnTo>
                      <a:pt x="20995" y="7597"/>
                    </a:lnTo>
                    <a:cubicBezTo>
                      <a:pt x="21480" y="6560"/>
                      <a:pt x="21600" y="5410"/>
                      <a:pt x="21480" y="4220"/>
                    </a:cubicBezTo>
                    <a:cubicBezTo>
                      <a:pt x="21115" y="3222"/>
                      <a:pt x="20420" y="2187"/>
                      <a:pt x="19632" y="1305"/>
                    </a:cubicBezTo>
                    <a:cubicBezTo>
                      <a:pt x="18575" y="575"/>
                      <a:pt x="17425" y="152"/>
                      <a:pt x="16275" y="0"/>
                    </a:cubicBezTo>
                    <a:cubicBezTo>
                      <a:pt x="15005" y="0"/>
                      <a:pt x="13735" y="152"/>
                      <a:pt x="12705" y="730"/>
                    </a:cubicBezTo>
                    <a:cubicBezTo>
                      <a:pt x="12176" y="1018"/>
                      <a:pt x="11254" y="1746"/>
                      <a:pt x="10860" y="2187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88093" name="Rectangle 29"/>
          <p:cNvSpPr>
            <a:spLocks noChangeArrowheads="1"/>
          </p:cNvSpPr>
          <p:nvPr/>
        </p:nvSpPr>
        <p:spPr bwMode="auto">
          <a:xfrm>
            <a:off x="6584950" y="3281363"/>
            <a:ext cx="3657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en-US" sz="2400">
                <a:solidFill>
                  <a:srgbClr val="CD7C11"/>
                </a:solidFill>
                <a:latin typeface="Arial" panose="020B0604020202020204" pitchFamily="34" charset="0"/>
              </a:rPr>
              <a:t>Huge empires brought many different groups of people together.</a:t>
            </a:r>
          </a:p>
        </p:txBody>
      </p:sp>
      <p:pic>
        <p:nvPicPr>
          <p:cNvPr id="23577" name="Picture 14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057401"/>
            <a:ext cx="12954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8" name="Picture 14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2057401"/>
            <a:ext cx="12954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9" name="Picture 14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478338"/>
            <a:ext cx="685800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80" name="Picture 14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0364" y="4995864"/>
            <a:ext cx="1036637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81" name="Picture 15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4865688"/>
            <a:ext cx="762000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82" name="Picture 15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114800"/>
            <a:ext cx="495300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8631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autoUpdateAnimBg="0"/>
      <p:bldP spid="88068" grpId="0" autoUpdateAnimBg="0"/>
      <p:bldP spid="88074" grpId="0" autoUpdateAnimBg="0"/>
      <p:bldP spid="88075" grpId="0" autoUpdateAnimBg="0"/>
      <p:bldP spid="88088" grpId="0" animBg="1"/>
      <p:bldP spid="88089" grpId="0" animBg="1"/>
      <p:bldP spid="88090" grpId="0" animBg="1"/>
      <p:bldP spid="88180" grpId="0" animBg="1"/>
      <p:bldP spid="88182" grpId="0" animBg="1"/>
      <p:bldP spid="88183" grpId="0" animBg="1"/>
      <p:bldP spid="88184" grpId="0" animBg="1"/>
      <p:bldP spid="8809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171" y="1791320"/>
            <a:ext cx="3235012" cy="4182385"/>
          </a:xfrm>
        </p:spPr>
        <p:txBody>
          <a:bodyPr>
            <a:noAutofit/>
          </a:bodyPr>
          <a:lstStyle/>
          <a:p>
            <a:r>
              <a:rPr lang="en-US" sz="3300" dirty="0" smtClean="0"/>
              <a:t>Trade was closely linked to </a:t>
            </a:r>
            <a:r>
              <a:rPr lang="en-US" sz="3300" b="1" dirty="0" smtClean="0"/>
              <a:t>cultural exchange </a:t>
            </a:r>
          </a:p>
          <a:p>
            <a:pPr marL="0" indent="0">
              <a:buNone/>
            </a:pPr>
            <a:endParaRPr lang="en-US" sz="3300" b="1" dirty="0" smtClean="0"/>
          </a:p>
          <a:p>
            <a:r>
              <a:rPr lang="en-US" altLang="en-US" sz="3300" dirty="0" smtClean="0"/>
              <a:t>Empires supported trade in </a:t>
            </a:r>
            <a:r>
              <a:rPr lang="en-US" altLang="en-US" sz="3300" dirty="0" err="1" smtClean="0"/>
              <a:t>Afroeurasia</a:t>
            </a:r>
            <a:r>
              <a:rPr lang="en-US" altLang="en-US" sz="3300" dirty="0" smtClean="0"/>
              <a:t>.   </a:t>
            </a:r>
          </a:p>
        </p:txBody>
      </p:sp>
      <p:sp>
        <p:nvSpPr>
          <p:cNvPr id="399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5CD3E58-8062-436B-AD3D-FE860CAE0FD3}" type="slidenum">
              <a:rPr lang="en-US" altLang="en-US">
                <a:solidFill>
                  <a:srgbClr val="CCCC9A"/>
                </a:solidFill>
              </a:rPr>
              <a:pPr/>
              <a:t>6</a:t>
            </a:fld>
            <a:endParaRPr lang="en-US" altLang="en-US">
              <a:solidFill>
                <a:srgbClr val="CCCC9A"/>
              </a:solidFill>
            </a:endParaRPr>
          </a:p>
        </p:txBody>
      </p:sp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4752975" y="221660"/>
            <a:ext cx="700691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3200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The number of cities grew, as well as trade networks between them.</a:t>
            </a:r>
          </a:p>
        </p:txBody>
      </p:sp>
      <p:sp>
        <p:nvSpPr>
          <p:cNvPr id="39940" name="Rectangle 3"/>
          <p:cNvSpPr>
            <a:spLocks noChangeArrowheads="1"/>
          </p:cNvSpPr>
          <p:nvPr/>
        </p:nvSpPr>
        <p:spPr bwMode="auto">
          <a:xfrm>
            <a:off x="2952750" y="3467101"/>
            <a:ext cx="6800850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endParaRPr lang="en-US" altLang="en-US" sz="2400" b="1" i="1" u="sng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1559" name="Line 7"/>
          <p:cNvSpPr>
            <a:spLocks noChangeShapeType="1"/>
          </p:cNvSpPr>
          <p:nvPr/>
        </p:nvSpPr>
        <p:spPr bwMode="auto">
          <a:xfrm flipV="1">
            <a:off x="6433802" y="2687917"/>
            <a:ext cx="333375" cy="13335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1560" name="Line 8"/>
          <p:cNvSpPr>
            <a:spLocks noChangeShapeType="1"/>
          </p:cNvSpPr>
          <p:nvPr/>
        </p:nvSpPr>
        <p:spPr bwMode="auto">
          <a:xfrm flipH="1">
            <a:off x="4752975" y="3732896"/>
            <a:ext cx="533399" cy="1923726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1561" name="Line 9"/>
          <p:cNvSpPr>
            <a:spLocks noChangeShapeType="1"/>
          </p:cNvSpPr>
          <p:nvPr/>
        </p:nvSpPr>
        <p:spPr bwMode="auto">
          <a:xfrm>
            <a:off x="7786688" y="2879703"/>
            <a:ext cx="800100" cy="5334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1562" name="Line 10"/>
          <p:cNvSpPr>
            <a:spLocks noChangeShapeType="1"/>
          </p:cNvSpPr>
          <p:nvPr/>
        </p:nvSpPr>
        <p:spPr bwMode="auto">
          <a:xfrm flipV="1">
            <a:off x="5119688" y="5753690"/>
            <a:ext cx="333375" cy="22433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1563" name="Line 11"/>
          <p:cNvSpPr>
            <a:spLocks noChangeShapeType="1"/>
          </p:cNvSpPr>
          <p:nvPr/>
        </p:nvSpPr>
        <p:spPr bwMode="auto">
          <a:xfrm>
            <a:off x="5753101" y="3922438"/>
            <a:ext cx="266700" cy="120015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1564" name="Line 12"/>
          <p:cNvSpPr>
            <a:spLocks noChangeShapeType="1"/>
          </p:cNvSpPr>
          <p:nvPr/>
        </p:nvSpPr>
        <p:spPr bwMode="auto">
          <a:xfrm>
            <a:off x="8053387" y="2579688"/>
            <a:ext cx="2200275" cy="13335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51565" name="Group 13"/>
          <p:cNvGrpSpPr>
            <a:grpSpLocks/>
          </p:cNvGrpSpPr>
          <p:nvPr/>
        </p:nvGrpSpPr>
        <p:grpSpPr bwMode="auto">
          <a:xfrm>
            <a:off x="6530663" y="3616326"/>
            <a:ext cx="1800225" cy="1466850"/>
            <a:chOff x="2580" y="1848"/>
            <a:chExt cx="1134" cy="924"/>
          </a:xfrm>
        </p:grpSpPr>
        <p:sp>
          <p:nvSpPr>
            <p:cNvPr id="39964" name="Line 14"/>
            <p:cNvSpPr>
              <a:spLocks noChangeShapeType="1"/>
            </p:cNvSpPr>
            <p:nvPr/>
          </p:nvSpPr>
          <p:spPr bwMode="auto">
            <a:xfrm flipV="1">
              <a:off x="2664" y="2016"/>
              <a:ext cx="1050" cy="7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65" name="Line 15"/>
            <p:cNvSpPr>
              <a:spLocks noChangeShapeType="1"/>
            </p:cNvSpPr>
            <p:nvPr/>
          </p:nvSpPr>
          <p:spPr bwMode="auto">
            <a:xfrm>
              <a:off x="2580" y="1848"/>
              <a:ext cx="1134" cy="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1568" name="Line 16"/>
          <p:cNvSpPr>
            <a:spLocks noChangeShapeType="1"/>
          </p:cNvSpPr>
          <p:nvPr/>
        </p:nvSpPr>
        <p:spPr bwMode="auto">
          <a:xfrm flipV="1">
            <a:off x="9882794" y="3067050"/>
            <a:ext cx="466725" cy="20002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9950" name="Picture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2" y="1954212"/>
            <a:ext cx="126682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1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8289" y="2308225"/>
            <a:ext cx="126682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2" name="Picture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5753691"/>
            <a:ext cx="126682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3" name="Picture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887" y="5085846"/>
            <a:ext cx="126682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4" name="Picture 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788" y="3221038"/>
            <a:ext cx="126682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5" name="Picture 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688" y="2866980"/>
            <a:ext cx="126682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4584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4" grpId="0" autoUpdateAnimBg="0"/>
      <p:bldP spid="151559" grpId="0" animBg="1"/>
      <p:bldP spid="151560" grpId="0" animBg="1"/>
      <p:bldP spid="151561" grpId="0" animBg="1"/>
      <p:bldP spid="151562" grpId="0" animBg="1"/>
      <p:bldP spid="151563" grpId="0" animBg="1"/>
      <p:bldP spid="151564" grpId="0" animBg="1"/>
      <p:bldP spid="15156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E8D7D38-39F7-440D-9750-FAD192F4F415}" type="slidenum">
              <a:rPr lang="en-US" altLang="en-US">
                <a:solidFill>
                  <a:srgbClr val="CCCC9A"/>
                </a:solidFill>
              </a:rPr>
              <a:pPr/>
              <a:t>7</a:t>
            </a:fld>
            <a:endParaRPr lang="en-US" altLang="en-US">
              <a:solidFill>
                <a:srgbClr val="CCCC9A"/>
              </a:solidFill>
            </a:endParaRPr>
          </a:p>
        </p:txBody>
      </p:sp>
      <p:sp>
        <p:nvSpPr>
          <p:cNvPr id="41987" name="Rectangle 2"/>
          <p:cNvSpPr>
            <a:spLocks noChangeArrowheads="1"/>
          </p:cNvSpPr>
          <p:nvPr/>
        </p:nvSpPr>
        <p:spPr bwMode="auto">
          <a:xfrm>
            <a:off x="4572000" y="381000"/>
            <a:ext cx="57912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 sz="3200">
              <a:solidFill>
                <a:schemeClr val="tx2"/>
              </a:solidFill>
            </a:endParaRPr>
          </a:p>
        </p:txBody>
      </p:sp>
      <p:sp>
        <p:nvSpPr>
          <p:cNvPr id="153603" name="Rectangle 3"/>
          <p:cNvSpPr>
            <a:spLocks noChangeArrowheads="1"/>
          </p:cNvSpPr>
          <p:nvPr/>
        </p:nvSpPr>
        <p:spPr bwMode="auto">
          <a:xfrm>
            <a:off x="4932609" y="228600"/>
            <a:ext cx="696747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3200" b="1" dirty="0">
                <a:solidFill>
                  <a:srgbClr val="CD7C11"/>
                </a:solidFill>
                <a:latin typeface="Verdana" panose="020B0604030504040204" pitchFamily="34" charset="0"/>
              </a:rPr>
              <a:t>Trade helped spread religions, languages, ideas, and arts.</a:t>
            </a:r>
          </a:p>
          <a:p>
            <a:pPr eaLnBrk="1" hangingPunct="1">
              <a:lnSpc>
                <a:spcPct val="115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3200" b="1" dirty="0" smtClean="0">
                <a:solidFill>
                  <a:srgbClr val="CD7C11"/>
                </a:solidFill>
                <a:latin typeface="Verdana" panose="020B0604030504040204" pitchFamily="34" charset="0"/>
              </a:rPr>
              <a:t>Cities </a:t>
            </a:r>
            <a:r>
              <a:rPr lang="en-US" altLang="en-US" sz="3200" b="1" dirty="0">
                <a:solidFill>
                  <a:srgbClr val="CD7C11"/>
                </a:solidFill>
                <a:latin typeface="Verdana" panose="020B0604030504040204" pitchFamily="34" charset="0"/>
              </a:rPr>
              <a:t>and manufacturing centers grew bigger.</a:t>
            </a:r>
          </a:p>
          <a:p>
            <a:pPr eaLnBrk="1" hangingPunct="1">
              <a:lnSpc>
                <a:spcPct val="115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altLang="en-US" sz="3200" b="1" dirty="0">
                <a:solidFill>
                  <a:srgbClr val="CD7C11"/>
                </a:solidFill>
                <a:latin typeface="Verdana" panose="020B0604030504040204" pitchFamily="34" charset="0"/>
              </a:rPr>
              <a:t>Banks, credit, and money systems encouraged regional and long distance trade.</a:t>
            </a:r>
          </a:p>
        </p:txBody>
      </p:sp>
      <p:pic>
        <p:nvPicPr>
          <p:cNvPr id="41989" name="Picture 4" descr="earth_anim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495800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5" name="Picture 5" descr="mundo-fro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503738"/>
            <a:ext cx="1828800" cy="182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15" name="AutoShape 15"/>
          <p:cNvSpPr>
            <a:spLocks noChangeArrowheads="1"/>
          </p:cNvSpPr>
          <p:nvPr/>
        </p:nvSpPr>
        <p:spPr bwMode="auto">
          <a:xfrm>
            <a:off x="90152" y="80579"/>
            <a:ext cx="4405648" cy="3765292"/>
          </a:xfrm>
          <a:prstGeom prst="wedgeEllipseCallout">
            <a:avLst>
              <a:gd name="adj1" fmla="val -8153"/>
              <a:gd name="adj2" fmla="val 61023"/>
            </a:avLst>
          </a:prstGeom>
          <a:solidFill>
            <a:schemeClr val="bg1"/>
          </a:solidFill>
          <a:ln w="12700">
            <a:solidFill>
              <a:srgbClr val="0A56A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800" dirty="0">
                <a:solidFill>
                  <a:srgbClr val="0A56A4"/>
                </a:solidFill>
              </a:rPr>
              <a:t>How did expanding trade networks bring about cultural exchanges in </a:t>
            </a:r>
            <a:r>
              <a:rPr lang="en-US" altLang="en-US" sz="2800" dirty="0" err="1">
                <a:solidFill>
                  <a:srgbClr val="0A56A4"/>
                </a:solidFill>
              </a:rPr>
              <a:t>Afroeurasia</a:t>
            </a:r>
            <a:r>
              <a:rPr lang="en-US" altLang="en-US" sz="2800" dirty="0">
                <a:solidFill>
                  <a:srgbClr val="0A56A4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11811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croplifeasia.org/wp-content/uploads/2013/02/hom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41" y="213071"/>
            <a:ext cx="11913518" cy="412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B435A7D-25F4-4D5B-844A-9BB7D54083AD}" type="slidenum">
              <a:rPr lang="en-US" altLang="en-US">
                <a:solidFill>
                  <a:srgbClr val="CCCC9A"/>
                </a:solidFill>
              </a:rPr>
              <a:pPr/>
              <a:t>8</a:t>
            </a:fld>
            <a:endParaRPr lang="en-US" altLang="en-US">
              <a:solidFill>
                <a:srgbClr val="CCCC9A"/>
              </a:solidFill>
            </a:endParaRPr>
          </a:p>
        </p:txBody>
      </p:sp>
      <p:pic>
        <p:nvPicPr>
          <p:cNvPr id="164867" name="Picture 3" descr="mundo-fro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070" y="4523686"/>
            <a:ext cx="228600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75" name="AutoShape 11"/>
          <p:cNvSpPr>
            <a:spLocks noChangeArrowheads="1"/>
          </p:cNvSpPr>
          <p:nvPr/>
        </p:nvSpPr>
        <p:spPr bwMode="auto">
          <a:xfrm>
            <a:off x="3591339" y="2944599"/>
            <a:ext cx="8102678" cy="3375779"/>
          </a:xfrm>
          <a:prstGeom prst="wedgeEllipseCallout">
            <a:avLst>
              <a:gd name="adj1" fmla="val -47013"/>
              <a:gd name="adj2" fmla="val 60169"/>
            </a:avLst>
          </a:prstGeom>
          <a:solidFill>
            <a:schemeClr val="bg1"/>
          </a:solidFill>
          <a:ln w="12700">
            <a:solidFill>
              <a:srgbClr val="0A56A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3000" i="1" dirty="0">
                <a:solidFill>
                  <a:srgbClr val="0A56A4"/>
                </a:solidFill>
              </a:rPr>
              <a:t>Crops</a:t>
            </a:r>
            <a:r>
              <a:rPr lang="en-US" altLang="en-US" sz="3000" dirty="0">
                <a:solidFill>
                  <a:srgbClr val="0A56A4"/>
                </a:solidFill>
              </a:rPr>
              <a:t> also diffused across </a:t>
            </a:r>
            <a:r>
              <a:rPr lang="en-US" altLang="en-US" sz="3000" dirty="0" err="1">
                <a:solidFill>
                  <a:srgbClr val="0A56A4"/>
                </a:solidFill>
              </a:rPr>
              <a:t>Afroeurasia</a:t>
            </a:r>
            <a:r>
              <a:rPr lang="en-US" altLang="en-US" sz="3000" dirty="0">
                <a:solidFill>
                  <a:srgbClr val="0A56A4"/>
                </a:solidFill>
              </a:rPr>
              <a:t>. Travelers and migrants introduced plants into new regions. People began to grow, eat, and sell these crops.</a:t>
            </a:r>
          </a:p>
        </p:txBody>
      </p:sp>
    </p:spTree>
    <p:extLst>
      <p:ext uri="{BB962C8B-B14F-4D97-AF65-F5344CB8AC3E}">
        <p14:creationId xmlns:p14="http://schemas.microsoft.com/office/powerpoint/2010/main" val="2690501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5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53F1A80-8216-471C-94E8-C512947E5391}" type="slidenum">
              <a:rPr lang="en-US" altLang="en-US">
                <a:solidFill>
                  <a:srgbClr val="CCCC9A"/>
                </a:solidFill>
              </a:rPr>
              <a:pPr/>
              <a:t>9</a:t>
            </a:fld>
            <a:endParaRPr lang="en-US" altLang="en-US">
              <a:solidFill>
                <a:srgbClr val="CCCC9A"/>
              </a:solidFill>
            </a:endParaRPr>
          </a:p>
        </p:txBody>
      </p:sp>
      <p:sp>
        <p:nvSpPr>
          <p:cNvPr id="165891" name="Rectangle 3"/>
          <p:cNvSpPr>
            <a:spLocks noChangeArrowheads="1"/>
          </p:cNvSpPr>
          <p:nvPr/>
        </p:nvSpPr>
        <p:spPr bwMode="auto">
          <a:xfrm>
            <a:off x="5803947" y="380999"/>
            <a:ext cx="6189270" cy="634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>
                <a:solidFill>
                  <a:srgbClr val="CD7C11"/>
                </a:solidFill>
                <a:latin typeface="Verdana" panose="020B0604030504040204" pitchFamily="34" charset="0"/>
              </a:rPr>
              <a:t>Sorghum fattened up folks when this cereal crop spread from eastern Africa to China.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>
                <a:solidFill>
                  <a:srgbClr val="CD7C11"/>
                </a:solidFill>
                <a:latin typeface="Verdana" panose="020B0604030504040204" pitchFamily="34" charset="0"/>
              </a:rPr>
              <a:t>Citrus fruits rolled from Southwest Asia to </a:t>
            </a:r>
            <a:r>
              <a:rPr lang="en-US" altLang="en-US" sz="2400" b="1" dirty="0" smtClean="0">
                <a:solidFill>
                  <a:srgbClr val="CD7C11"/>
                </a:solidFill>
                <a:latin typeface="Verdana" panose="020B0604030504040204" pitchFamily="34" charset="0"/>
              </a:rPr>
              <a:t>Spain.</a:t>
            </a:r>
            <a:endParaRPr lang="en-US" altLang="en-US" sz="2400" b="1" dirty="0">
              <a:solidFill>
                <a:srgbClr val="CD7C11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>
                <a:solidFill>
                  <a:srgbClr val="CD7C11"/>
                </a:solidFill>
                <a:latin typeface="Verdana" panose="020B0604030504040204" pitchFamily="34" charset="0"/>
              </a:rPr>
              <a:t>Cane sugar sweetened a path from India to the Mediterranean.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>
                <a:solidFill>
                  <a:srgbClr val="CD7C11"/>
                </a:solidFill>
                <a:latin typeface="Verdana" panose="020B0604030504040204" pitchFamily="34" charset="0"/>
              </a:rPr>
              <a:t>Cotton wove its way from India to North Africa, Central Asia, and China.</a:t>
            </a:r>
          </a:p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altLang="en-US" sz="2400" b="1" dirty="0">
                <a:solidFill>
                  <a:srgbClr val="CD7C11"/>
                </a:solidFill>
                <a:latin typeface="Verdana" panose="020B0604030504040204" pitchFamily="34" charset="0"/>
              </a:rPr>
              <a:t>Veggies like spinach, asparagus, and broccoli stirred vitamins into meals across the hemisphere.</a:t>
            </a:r>
          </a:p>
        </p:txBody>
      </p:sp>
      <p:sp>
        <p:nvSpPr>
          <p:cNvPr id="57348" name="Rectangle 4">
            <a:hlinkClick r:id="rId4"/>
          </p:cNvPr>
          <p:cNvSpPr>
            <a:spLocks noChangeArrowheads="1"/>
          </p:cNvSpPr>
          <p:nvPr/>
        </p:nvSpPr>
        <p:spPr bwMode="auto">
          <a:xfrm>
            <a:off x="5734050" y="2881313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5143500" y="1981200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7350" name="Rectangle 7">
            <a:hlinkClick r:id="rId5"/>
          </p:cNvPr>
          <p:cNvSpPr>
            <a:spLocks noChangeArrowheads="1"/>
          </p:cNvSpPr>
          <p:nvPr/>
        </p:nvSpPr>
        <p:spPr bwMode="auto">
          <a:xfrm>
            <a:off x="4905375" y="2605088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7351" name="Rectangle 8"/>
          <p:cNvSpPr>
            <a:spLocks noChangeArrowheads="1"/>
          </p:cNvSpPr>
          <p:nvPr/>
        </p:nvSpPr>
        <p:spPr bwMode="auto">
          <a:xfrm>
            <a:off x="2119313" y="806450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57353" name="Group 20"/>
          <p:cNvGrpSpPr>
            <a:grpSpLocks/>
          </p:cNvGrpSpPr>
          <p:nvPr/>
        </p:nvGrpSpPr>
        <p:grpSpPr bwMode="auto">
          <a:xfrm>
            <a:off x="344557" y="88872"/>
            <a:ext cx="5519800" cy="6277437"/>
            <a:chOff x="288" y="112"/>
            <a:chExt cx="2467" cy="3782"/>
          </a:xfrm>
        </p:grpSpPr>
        <p:pic>
          <p:nvPicPr>
            <p:cNvPr id="57354" name="Picture 2" descr="slide0078_image26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2" y="112"/>
              <a:ext cx="822" cy="2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5" name="Picture 6" descr="http://www.cals.wisc.edu/sciencereport/02SR-gallery/Building%20on%20the%20Basics/images/08-Sugar%20cane.jpg"/>
            <p:cNvPicPr>
              <a:picLocks noChangeAspect="1" noChangeArrowheads="1"/>
            </p:cNvPicPr>
            <p:nvPr/>
          </p:nvPicPr>
          <p:blipFill>
            <a:blip r:embed="rId7" r:link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" y="483"/>
              <a:ext cx="912" cy="1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6" name="Picture 9" descr="Affected Sorghum Panicle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9" y="2646"/>
              <a:ext cx="686" cy="1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57357" name="Object 10"/>
            <p:cNvGraphicFramePr>
              <a:graphicFrameLocks noChangeAspect="1"/>
            </p:cNvGraphicFramePr>
            <p:nvPr/>
          </p:nvGraphicFramePr>
          <p:xfrm>
            <a:off x="288" y="3168"/>
            <a:ext cx="1152" cy="7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4" name="Image" r:id="rId10" imgW="1944229" imgH="1308398" progId="Photoshop.Image.6">
                    <p:embed/>
                  </p:oleObj>
                </mc:Choice>
                <mc:Fallback>
                  <p:oleObj name="Image" r:id="rId10" imgW="1944229" imgH="1308398" progId="Photoshop.Image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5959" b="12621"/>
                        <a:stretch>
                          <a:fillRect/>
                        </a:stretch>
                      </p:blipFill>
                      <p:spPr bwMode="auto">
                        <a:xfrm>
                          <a:off x="288" y="3168"/>
                          <a:ext cx="1152" cy="7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7358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6003764"/>
                </p:ext>
              </p:extLst>
            </p:nvPr>
          </p:nvGraphicFramePr>
          <p:xfrm>
            <a:off x="772" y="2053"/>
            <a:ext cx="1281" cy="10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5" name="Image" r:id="rId12" imgW="2490646" imgH="2058595" progId="Photoshop.Image.6">
                    <p:embed/>
                  </p:oleObj>
                </mc:Choice>
                <mc:Fallback>
                  <p:oleObj name="Image" r:id="rId12" imgW="2490646" imgH="2058595" progId="Photoshop.Image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2" y="2053"/>
                          <a:ext cx="1281" cy="10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7359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8682210"/>
                </p:ext>
              </p:extLst>
            </p:nvPr>
          </p:nvGraphicFramePr>
          <p:xfrm>
            <a:off x="2064" y="1418"/>
            <a:ext cx="627" cy="6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6" name="Image" r:id="rId14" imgW="1435427" imgH="1537593" progId="Photoshop.Image.6">
                    <p:embed/>
                  </p:oleObj>
                </mc:Choice>
                <mc:Fallback>
                  <p:oleObj name="Image" r:id="rId14" imgW="1435427" imgH="1537593" progId="Photoshop.Image.6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64" y="1418"/>
                          <a:ext cx="627" cy="6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891130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5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5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5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341</Words>
  <Application>Microsoft Office PowerPoint</Application>
  <PresentationFormat>Widescreen</PresentationFormat>
  <Paragraphs>62</Paragraphs>
  <Slides>11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Arial Unicode MS</vt:lpstr>
      <vt:lpstr>Arial</vt:lpstr>
      <vt:lpstr>Calibri</vt:lpstr>
      <vt:lpstr>Calibri Light</vt:lpstr>
      <vt:lpstr>Rockwell</vt:lpstr>
      <vt:lpstr>Times New Roman</vt:lpstr>
      <vt:lpstr>Verdana</vt:lpstr>
      <vt:lpstr>Office Theme</vt:lpstr>
      <vt:lpstr>Adobe Photoshop Image</vt:lpstr>
      <vt:lpstr>Image</vt:lpstr>
      <vt:lpstr>Trade during Era 1</vt:lpstr>
      <vt:lpstr>What does it mean to trade something?</vt:lpstr>
      <vt:lpstr>From  300-1500 CE, trade routes extended farther and were used by more travelers.</vt:lpstr>
      <vt:lpstr>Remember this?? The spread of universal religions from 300-1500 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Elaina</dc:creator>
  <cp:lastModifiedBy>Elaina</cp:lastModifiedBy>
  <cp:revision>7</cp:revision>
  <dcterms:created xsi:type="dcterms:W3CDTF">2015-09-28T22:46:19Z</dcterms:created>
  <dcterms:modified xsi:type="dcterms:W3CDTF">2015-09-29T01:15:06Z</dcterms:modified>
</cp:coreProperties>
</file>